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Consolas" panose="020B0609020204030204" pitchFamily="49" charset="0"/>
      <p:regular r:id="rId21"/>
      <p:bold r:id="rId22"/>
      <p:italic r:id="rId23"/>
      <p:boldItalic r:id="rId24"/>
    </p:embeddedFont>
    <p:embeddedFont>
      <p:font typeface="Merriweather" panose="00000500000000000000"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CB1160-5DE0-4640-B606-BB3D1CB5E3DE}">
  <a:tblStyle styleId="{2FCB1160-5DE0-4640-B606-BB3D1CB5E3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570" autoAdjust="0"/>
  </p:normalViewPr>
  <p:slideViewPr>
    <p:cSldViewPr snapToGrid="0">
      <p:cViewPr varScale="1">
        <p:scale>
          <a:sx n="126" d="100"/>
          <a:sy n="126" d="100"/>
        </p:scale>
        <p:origin x="132" y="10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8f52c9b70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8f52c9b70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feaf2fd6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8feaf2fd6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09f1a54b8e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09f1a54b8e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09f1a54b8e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09f1a54b8e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c84d19ce33_1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c84d19ce33_1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8f52c9b70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8f52c9b70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f52c9b70a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f52c9b70a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c84d19ce33_1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c84d19ce33_1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aee54ced37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aee54ced3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783ec175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783ec175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781baff58c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781baff58c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783ec175d0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83ec175d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c84d19ce3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c84d19ce3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dc7b76400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dc7b76400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781baff58c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781baff58c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c84d19ce33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c84d19ce33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c84d19ce3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c84d19ce3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Talk about last semester approach</a:t>
            </a:r>
          </a:p>
          <a:p>
            <a:pPr marL="0" lvl="0" indent="0" algn="l" rtl="0">
              <a:spcBef>
                <a:spcPts val="0"/>
              </a:spcBef>
              <a:spcAft>
                <a:spcPts val="0"/>
              </a:spcAft>
              <a:buNone/>
            </a:pPr>
            <a:r>
              <a:rPr lang="en-US" dirty="0"/>
              <a:t>Skill building and Assignment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txBody>
          <a:bodyPr/>
          <a:lstStyle/>
          <a:p>
            <a:endParaRPr lang="en-US"/>
          </a:p>
        </p:txBody>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8"/>
        <p:cNvGrpSpPr/>
        <p:nvPr/>
      </p:nvGrpSpPr>
      <p:grpSpPr>
        <a:xfrm>
          <a:off x="0" y="0"/>
          <a:ext cx="0" cy="0"/>
          <a:chOff x="0" y="0"/>
          <a:chExt cx="0" cy="0"/>
        </a:xfrm>
      </p:grpSpPr>
      <p:sp>
        <p:nvSpPr>
          <p:cNvPr id="59" name="Google Shape;59;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60" name="Google Shape;60;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125" y="0"/>
            <a:ext cx="4316900" cy="4887028"/>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txBody>
          <a:bodyPr/>
          <a:lstStyle/>
          <a:p>
            <a:endParaRPr lang="en-US"/>
          </a:p>
        </p:txBody>
      </p:sp>
      <p:sp>
        <p:nvSpPr>
          <p:cNvPr id="22" name="Google Shape;22;p4"/>
          <p:cNvSpPr txBox="1">
            <a:spLocks noGrp="1"/>
          </p:cNvSpPr>
          <p:nvPr>
            <p:ph type="body" idx="1"/>
          </p:nvPr>
        </p:nvSpPr>
        <p:spPr>
          <a:xfrm>
            <a:off x="321550" y="1482350"/>
            <a:ext cx="3706500" cy="24033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rgbClr val="FFFFFF"/>
              </a:buClr>
              <a:buSzPts val="1300"/>
              <a:buChar char="●"/>
              <a:defRPr>
                <a:solidFill>
                  <a:srgbClr val="FFFFFF"/>
                </a:solidFill>
              </a:defRPr>
            </a:lvl1pPr>
            <a:lvl2pPr marL="914400" lvl="1" indent="-298450">
              <a:spcBef>
                <a:spcPts val="1600"/>
              </a:spcBef>
              <a:spcAft>
                <a:spcPts val="0"/>
              </a:spcAft>
              <a:buClr>
                <a:srgbClr val="FFFFFF"/>
              </a:buClr>
              <a:buSzPts val="1100"/>
              <a:buChar char="○"/>
              <a:defRPr>
                <a:solidFill>
                  <a:srgbClr val="FFFFFF"/>
                </a:solidFill>
              </a:defRPr>
            </a:lvl2pPr>
            <a:lvl3pPr marL="1371600" lvl="2" indent="-298450">
              <a:spcBef>
                <a:spcPts val="1600"/>
              </a:spcBef>
              <a:spcAft>
                <a:spcPts val="0"/>
              </a:spcAft>
              <a:buClr>
                <a:srgbClr val="FFFFFF"/>
              </a:buClr>
              <a:buSzPts val="1100"/>
              <a:buChar char="■"/>
              <a:defRPr>
                <a:solidFill>
                  <a:srgbClr val="FFFFFF"/>
                </a:solidFill>
              </a:defRPr>
            </a:lvl3pPr>
            <a:lvl4pPr marL="1828800" lvl="3" indent="-298450">
              <a:spcBef>
                <a:spcPts val="1600"/>
              </a:spcBef>
              <a:spcAft>
                <a:spcPts val="0"/>
              </a:spcAft>
              <a:buClr>
                <a:srgbClr val="FFFFFF"/>
              </a:buClr>
              <a:buSzPts val="1100"/>
              <a:buChar char="●"/>
              <a:defRPr>
                <a:solidFill>
                  <a:srgbClr val="FFFFFF"/>
                </a:solidFill>
              </a:defRPr>
            </a:lvl4pPr>
            <a:lvl5pPr marL="2286000" lvl="4" indent="-298450">
              <a:spcBef>
                <a:spcPts val="1600"/>
              </a:spcBef>
              <a:spcAft>
                <a:spcPts val="0"/>
              </a:spcAft>
              <a:buClr>
                <a:srgbClr val="FFFFFF"/>
              </a:buClr>
              <a:buSzPts val="1100"/>
              <a:buChar char="○"/>
              <a:defRPr>
                <a:solidFill>
                  <a:srgbClr val="FFFFFF"/>
                </a:solidFill>
              </a:defRPr>
            </a:lvl5pPr>
            <a:lvl6pPr marL="2743200" lvl="5" indent="-298450">
              <a:spcBef>
                <a:spcPts val="1600"/>
              </a:spcBef>
              <a:spcAft>
                <a:spcPts val="0"/>
              </a:spcAft>
              <a:buClr>
                <a:srgbClr val="FFFFFF"/>
              </a:buClr>
              <a:buSzPts val="1100"/>
              <a:buChar char="■"/>
              <a:defRPr>
                <a:solidFill>
                  <a:srgbClr val="FFFFFF"/>
                </a:solidFill>
              </a:defRPr>
            </a:lvl6pPr>
            <a:lvl7pPr marL="3200400" lvl="6" indent="-298450">
              <a:spcBef>
                <a:spcPts val="1600"/>
              </a:spcBef>
              <a:spcAft>
                <a:spcPts val="0"/>
              </a:spcAft>
              <a:buClr>
                <a:srgbClr val="FFFFFF"/>
              </a:buClr>
              <a:buSzPts val="1100"/>
              <a:buChar char="●"/>
              <a:defRPr>
                <a:solidFill>
                  <a:srgbClr val="FFFFFF"/>
                </a:solidFill>
              </a:defRPr>
            </a:lvl7pPr>
            <a:lvl8pPr marL="3657600" lvl="7" indent="-298450">
              <a:spcBef>
                <a:spcPts val="1600"/>
              </a:spcBef>
              <a:spcAft>
                <a:spcPts val="0"/>
              </a:spcAft>
              <a:buClr>
                <a:srgbClr val="FFFFFF"/>
              </a:buClr>
              <a:buSzPts val="1100"/>
              <a:buChar char="○"/>
              <a:defRPr>
                <a:solidFill>
                  <a:srgbClr val="FFFFFF"/>
                </a:solidFill>
              </a:defRPr>
            </a:lvl8pPr>
            <a:lvl9pPr marL="4114800" lvl="8" indent="-298450">
              <a:spcBef>
                <a:spcPts val="1600"/>
              </a:spcBef>
              <a:spcAft>
                <a:spcPts val="1600"/>
              </a:spcAft>
              <a:buClr>
                <a:srgbClr val="FFFFFF"/>
              </a:buClr>
              <a:buSzPts val="1100"/>
              <a:buChar char="■"/>
              <a:defRPr>
                <a:solidFill>
                  <a:srgbClr val="FFFFFF"/>
                </a:solidFill>
              </a:defRPr>
            </a:lvl9pPr>
          </a:lstStyle>
          <a:p>
            <a:endParaRPr/>
          </a:p>
        </p:txBody>
      </p:sp>
      <p:sp>
        <p:nvSpPr>
          <p:cNvPr id="23" name="Google Shape;23;p4"/>
          <p:cNvSpPr txBox="1">
            <a:spLocks noGrp="1"/>
          </p:cNvSpPr>
          <p:nvPr>
            <p:ph type="title"/>
          </p:nvPr>
        </p:nvSpPr>
        <p:spPr>
          <a:xfrm>
            <a:off x="311725" y="500925"/>
            <a:ext cx="3706500" cy="638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2"/>
          </p:nvPr>
        </p:nvSpPr>
        <p:spPr>
          <a:xfrm>
            <a:off x="4644675" y="500925"/>
            <a:ext cx="4166400" cy="4432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6" name="Google Shape;26;p4"/>
          <p:cNvSpPr txBox="1">
            <a:spLocks noGrp="1"/>
          </p:cNvSpPr>
          <p:nvPr>
            <p:ph type="body" idx="3"/>
          </p:nvPr>
        </p:nvSpPr>
        <p:spPr>
          <a:xfrm>
            <a:off x="321550" y="4073150"/>
            <a:ext cx="3706500" cy="816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Font typeface="Arial"/>
              <a:buChar char="●"/>
              <a:defRPr>
                <a:solidFill>
                  <a:srgbClr val="000000"/>
                </a:solidFill>
                <a:latin typeface="Arial"/>
                <a:ea typeface="Arial"/>
                <a:cs typeface="Arial"/>
                <a:sym typeface="Arial"/>
              </a:defRPr>
            </a:lvl1pPr>
            <a:lvl2pPr marL="914400" lvl="1"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2pPr>
            <a:lvl3pPr marL="1371600" lvl="2"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3pPr>
            <a:lvl4pPr marL="1828800" lvl="3"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4pPr>
            <a:lvl5pPr marL="2286000" lvl="4"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5pPr>
            <a:lvl6pPr marL="2743200" lvl="5"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6pPr>
            <a:lvl7pPr marL="3200400" lvl="6"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7pPr>
            <a:lvl8pPr marL="3657600" lvl="7"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8pPr>
            <a:lvl9pPr marL="4114800" lvl="8" indent="-298450" rtl="0">
              <a:spcBef>
                <a:spcPts val="1600"/>
              </a:spcBef>
              <a:spcAft>
                <a:spcPts val="1600"/>
              </a:spcAft>
              <a:buClr>
                <a:srgbClr val="000000"/>
              </a:buClr>
              <a:buSzPts val="1100"/>
              <a:buFont typeface="Arial"/>
              <a:buChar char="■"/>
              <a:defRPr>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0" name="Google Shape;30;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1" name="Google Shape;31;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6" name="Google Shape;36;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p:nvPr/>
        </p:nvSpPr>
        <p:spPr>
          <a:xfrm>
            <a:off x="4840017"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p:nvPr/>
        </p:nvSpPr>
        <p:spPr>
          <a:xfrm>
            <a:off x="4839900" y="0"/>
            <a:ext cx="4316900" cy="4887028"/>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txBody>
          <a:bodyPr/>
          <a:lstStyle/>
          <a:p>
            <a:endParaRPr lang="en-US"/>
          </a:p>
        </p:txBody>
      </p:sp>
      <p:sp>
        <p:nvSpPr>
          <p:cNvPr id="40" name="Google Shape;40;p7"/>
          <p:cNvSpPr txBox="1">
            <a:spLocks noGrp="1"/>
          </p:cNvSpPr>
          <p:nvPr>
            <p:ph type="sldNum" idx="12"/>
          </p:nvPr>
        </p:nvSpPr>
        <p:spPr>
          <a:xfrm>
            <a:off x="90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1" name="Google Shape;41;p7"/>
          <p:cNvSpPr txBox="1">
            <a:spLocks noGrp="1"/>
          </p:cNvSpPr>
          <p:nvPr>
            <p:ph type="title"/>
          </p:nvPr>
        </p:nvSpPr>
        <p:spPr>
          <a:xfrm>
            <a:off x="5264725" y="500925"/>
            <a:ext cx="3706500" cy="63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2" name="Google Shape;42;p7"/>
          <p:cNvSpPr txBox="1">
            <a:spLocks noGrp="1"/>
          </p:cNvSpPr>
          <p:nvPr>
            <p:ph type="body" idx="1"/>
          </p:nvPr>
        </p:nvSpPr>
        <p:spPr>
          <a:xfrm>
            <a:off x="301275" y="500925"/>
            <a:ext cx="4166400" cy="4432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3" name="Google Shape;43;p7"/>
          <p:cNvSpPr txBox="1">
            <a:spLocks noGrp="1"/>
          </p:cNvSpPr>
          <p:nvPr>
            <p:ph type="body" idx="2"/>
          </p:nvPr>
        </p:nvSpPr>
        <p:spPr>
          <a:xfrm>
            <a:off x="5264725" y="1703050"/>
            <a:ext cx="3706500" cy="2194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rgbClr val="FFFFFF"/>
              </a:buClr>
              <a:buSzPts val="1300"/>
              <a:buChar char="●"/>
              <a:defRPr>
                <a:solidFill>
                  <a:srgbClr val="FFFFFF"/>
                </a:solidFill>
              </a:defRPr>
            </a:lvl1pPr>
            <a:lvl2pPr marL="914400" lvl="1" indent="-298450">
              <a:spcBef>
                <a:spcPts val="1600"/>
              </a:spcBef>
              <a:spcAft>
                <a:spcPts val="0"/>
              </a:spcAft>
              <a:buClr>
                <a:srgbClr val="FFFFFF"/>
              </a:buClr>
              <a:buSzPts val="1100"/>
              <a:buChar char="○"/>
              <a:defRPr>
                <a:solidFill>
                  <a:srgbClr val="FFFFFF"/>
                </a:solidFill>
              </a:defRPr>
            </a:lvl2pPr>
            <a:lvl3pPr marL="1371600" lvl="2" indent="-298450">
              <a:spcBef>
                <a:spcPts val="1600"/>
              </a:spcBef>
              <a:spcAft>
                <a:spcPts val="0"/>
              </a:spcAft>
              <a:buClr>
                <a:srgbClr val="FFFFFF"/>
              </a:buClr>
              <a:buSzPts val="1100"/>
              <a:buChar char="■"/>
              <a:defRPr>
                <a:solidFill>
                  <a:srgbClr val="FFFFFF"/>
                </a:solidFill>
              </a:defRPr>
            </a:lvl3pPr>
            <a:lvl4pPr marL="1828800" lvl="3" indent="-298450">
              <a:spcBef>
                <a:spcPts val="1600"/>
              </a:spcBef>
              <a:spcAft>
                <a:spcPts val="0"/>
              </a:spcAft>
              <a:buClr>
                <a:srgbClr val="FFFFFF"/>
              </a:buClr>
              <a:buSzPts val="1100"/>
              <a:buChar char="●"/>
              <a:defRPr>
                <a:solidFill>
                  <a:srgbClr val="FFFFFF"/>
                </a:solidFill>
              </a:defRPr>
            </a:lvl4pPr>
            <a:lvl5pPr marL="2286000" lvl="4" indent="-298450">
              <a:spcBef>
                <a:spcPts val="1600"/>
              </a:spcBef>
              <a:spcAft>
                <a:spcPts val="0"/>
              </a:spcAft>
              <a:buClr>
                <a:srgbClr val="FFFFFF"/>
              </a:buClr>
              <a:buSzPts val="1100"/>
              <a:buChar char="○"/>
              <a:defRPr>
                <a:solidFill>
                  <a:srgbClr val="FFFFFF"/>
                </a:solidFill>
              </a:defRPr>
            </a:lvl5pPr>
            <a:lvl6pPr marL="2743200" lvl="5" indent="-298450">
              <a:spcBef>
                <a:spcPts val="1600"/>
              </a:spcBef>
              <a:spcAft>
                <a:spcPts val="0"/>
              </a:spcAft>
              <a:buClr>
                <a:srgbClr val="FFFFFF"/>
              </a:buClr>
              <a:buSzPts val="1100"/>
              <a:buChar char="■"/>
              <a:defRPr>
                <a:solidFill>
                  <a:srgbClr val="FFFFFF"/>
                </a:solidFill>
              </a:defRPr>
            </a:lvl6pPr>
            <a:lvl7pPr marL="3200400" lvl="6" indent="-298450">
              <a:spcBef>
                <a:spcPts val="1600"/>
              </a:spcBef>
              <a:spcAft>
                <a:spcPts val="0"/>
              </a:spcAft>
              <a:buClr>
                <a:srgbClr val="FFFFFF"/>
              </a:buClr>
              <a:buSzPts val="1100"/>
              <a:buChar char="●"/>
              <a:defRPr>
                <a:solidFill>
                  <a:srgbClr val="FFFFFF"/>
                </a:solidFill>
              </a:defRPr>
            </a:lvl7pPr>
            <a:lvl8pPr marL="3657600" lvl="7" indent="-298450">
              <a:spcBef>
                <a:spcPts val="1600"/>
              </a:spcBef>
              <a:spcAft>
                <a:spcPts val="0"/>
              </a:spcAft>
              <a:buClr>
                <a:srgbClr val="FFFFFF"/>
              </a:buClr>
              <a:buSzPts val="1100"/>
              <a:buChar char="○"/>
              <a:defRPr>
                <a:solidFill>
                  <a:srgbClr val="FFFFFF"/>
                </a:solidFill>
              </a:defRPr>
            </a:lvl8pPr>
            <a:lvl9pPr marL="4114800" lvl="8" indent="-298450">
              <a:spcBef>
                <a:spcPts val="1600"/>
              </a:spcBef>
              <a:spcAft>
                <a:spcPts val="1600"/>
              </a:spcAft>
              <a:buClr>
                <a:srgbClr val="FFFFFF"/>
              </a:buClr>
              <a:buSzPts val="1100"/>
              <a:buChar char="■"/>
              <a:defRPr>
                <a:solidFill>
                  <a:srgbClr val="FFFFFF"/>
                </a:solidFill>
              </a:defRPr>
            </a:lvl9pPr>
          </a:lstStyle>
          <a:p>
            <a:endParaRPr/>
          </a:p>
        </p:txBody>
      </p:sp>
      <p:sp>
        <p:nvSpPr>
          <p:cNvPr id="44" name="Google Shape;44;p7"/>
          <p:cNvSpPr txBox="1">
            <a:spLocks noGrp="1"/>
          </p:cNvSpPr>
          <p:nvPr>
            <p:ph type="body" idx="3"/>
          </p:nvPr>
        </p:nvSpPr>
        <p:spPr>
          <a:xfrm>
            <a:off x="5264725" y="4065125"/>
            <a:ext cx="3706500" cy="7470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lvl1pPr marL="457200" lvl="0" indent="-311150" rtl="0">
              <a:spcBef>
                <a:spcPts val="0"/>
              </a:spcBef>
              <a:spcAft>
                <a:spcPts val="0"/>
              </a:spcAft>
              <a:buClr>
                <a:srgbClr val="000000"/>
              </a:buClr>
              <a:buSzPts val="1300"/>
              <a:buFont typeface="Arial"/>
              <a:buChar char="●"/>
              <a:defRPr>
                <a:solidFill>
                  <a:srgbClr val="000000"/>
                </a:solidFill>
                <a:latin typeface="Arial"/>
                <a:ea typeface="Arial"/>
                <a:cs typeface="Arial"/>
                <a:sym typeface="Arial"/>
              </a:defRPr>
            </a:lvl1pPr>
            <a:lvl2pPr marL="914400" lvl="1"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2pPr>
            <a:lvl3pPr marL="1371600" lvl="2"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3pPr>
            <a:lvl4pPr marL="1828800" lvl="3"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4pPr>
            <a:lvl5pPr marL="2286000" lvl="4"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5pPr>
            <a:lvl6pPr marL="2743200" lvl="5"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6pPr>
            <a:lvl7pPr marL="3200400" lvl="6"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7pPr>
            <a:lvl8pPr marL="3657600" lvl="7" indent="-298450" rtl="0">
              <a:spcBef>
                <a:spcPts val="1600"/>
              </a:spcBef>
              <a:spcAft>
                <a:spcPts val="0"/>
              </a:spcAft>
              <a:buClr>
                <a:srgbClr val="000000"/>
              </a:buClr>
              <a:buSzPts val="1100"/>
              <a:buFont typeface="Arial"/>
              <a:buChar char="○"/>
              <a:defRPr>
                <a:solidFill>
                  <a:srgbClr val="000000"/>
                </a:solidFill>
                <a:latin typeface="Arial"/>
                <a:ea typeface="Arial"/>
                <a:cs typeface="Arial"/>
                <a:sym typeface="Arial"/>
              </a:defRPr>
            </a:lvl8pPr>
            <a:lvl9pPr marL="4114800" lvl="8" indent="-298450" rtl="0">
              <a:spcBef>
                <a:spcPts val="1600"/>
              </a:spcBef>
              <a:spcAft>
                <a:spcPts val="1600"/>
              </a:spcAft>
              <a:buClr>
                <a:srgbClr val="000000"/>
              </a:buClr>
              <a:buSzPts val="1100"/>
              <a:buFont typeface="Arial"/>
              <a:buChar char="■"/>
              <a:defRPr>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7" name="Google Shape;4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51" name="Google Shape;51;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52" name="Google Shape;52;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7" name="Google Shape;5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rit.edu/academicaffairs/policiesmanual/d080"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www.se.rit.edu/~gcis-124/units.html"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hyperlink" Target="http://www.se.rit.edu/~gcis-124/syllabus.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GCIS-124</a:t>
            </a:r>
            <a:endParaRPr/>
          </a:p>
          <a:p>
            <a:pPr marL="0" lvl="0" indent="0" algn="l" rtl="0">
              <a:spcBef>
                <a:spcPts val="0"/>
              </a:spcBef>
              <a:spcAft>
                <a:spcPts val="0"/>
              </a:spcAft>
              <a:buNone/>
            </a:pPr>
            <a:r>
              <a:rPr lang="en" sz="3100"/>
              <a:t>Software Development &amp; Problem Solving</a:t>
            </a:r>
            <a:endParaRPr sz="3100"/>
          </a:p>
        </p:txBody>
      </p:sp>
      <p:sp>
        <p:nvSpPr>
          <p:cNvPr id="69" name="Google Shape;69;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i="1"/>
              <a:t>Course Intro</a:t>
            </a:r>
            <a:endParaRPr sz="2600" i="1"/>
          </a:p>
        </p:txBody>
      </p:sp>
      <p:grpSp>
        <p:nvGrpSpPr>
          <p:cNvPr id="70" name="Google Shape;70;p13"/>
          <p:cNvGrpSpPr/>
          <p:nvPr/>
        </p:nvGrpSpPr>
        <p:grpSpPr>
          <a:xfrm>
            <a:off x="5001999" y="4264475"/>
            <a:ext cx="3908400" cy="738300"/>
            <a:chOff x="5001999" y="4264475"/>
            <a:chExt cx="3908400" cy="738300"/>
          </a:xfrm>
        </p:grpSpPr>
        <p:sp>
          <p:nvSpPr>
            <p:cNvPr id="71" name="Google Shape;71;p13"/>
            <p:cNvSpPr/>
            <p:nvPr/>
          </p:nvSpPr>
          <p:spPr>
            <a:xfrm>
              <a:off x="5001999" y="4264475"/>
              <a:ext cx="3908400" cy="738300"/>
            </a:xfrm>
            <a:prstGeom prst="rect">
              <a:avLst/>
            </a:prstGeom>
            <a:solidFill>
              <a:srgbClr val="FFFFFF"/>
            </a:solidFill>
            <a:ln w="9525" cap="flat" cmpd="sng">
              <a:solidFill>
                <a:srgbClr val="626B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 name="Google Shape;72;p13"/>
            <p:cNvPicPr preferRelativeResize="0"/>
            <p:nvPr/>
          </p:nvPicPr>
          <p:blipFill>
            <a:blip r:embed="rId3">
              <a:alphaModFix/>
            </a:blip>
            <a:stretch>
              <a:fillRect/>
            </a:stretch>
          </p:blipFill>
          <p:spPr>
            <a:xfrm>
              <a:off x="5088600" y="4363853"/>
              <a:ext cx="3725223" cy="544845"/>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5264724" y="955928"/>
            <a:ext cx="2296648" cy="1289613"/>
          </a:xfrm>
          <a:prstGeom prst="rect">
            <a:avLst/>
          </a:prstGeom>
          <a:noFill/>
          <a:ln w="19050" cap="flat" cmpd="sng">
            <a:solidFill>
              <a:schemeClr val="dk2"/>
            </a:solidFill>
            <a:prstDash val="solid"/>
            <a:round/>
            <a:headEnd type="none" w="sm" len="sm"/>
            <a:tailEnd type="none" w="sm" len="sm"/>
          </a:ln>
        </p:spPr>
      </p:pic>
      <p:pic>
        <p:nvPicPr>
          <p:cNvPr id="159" name="Google Shape;159;p22"/>
          <p:cNvPicPr preferRelativeResize="0"/>
          <p:nvPr/>
        </p:nvPicPr>
        <p:blipFill>
          <a:blip r:embed="rId4">
            <a:alphaModFix/>
          </a:blip>
          <a:stretch>
            <a:fillRect/>
          </a:stretch>
        </p:blipFill>
        <p:spPr>
          <a:xfrm>
            <a:off x="6592333" y="1798499"/>
            <a:ext cx="2164393" cy="1215349"/>
          </a:xfrm>
          <a:prstGeom prst="rect">
            <a:avLst/>
          </a:prstGeom>
          <a:noFill/>
          <a:ln w="19050" cap="flat" cmpd="sng">
            <a:solidFill>
              <a:schemeClr val="dk2"/>
            </a:solidFill>
            <a:prstDash val="solid"/>
            <a:round/>
            <a:headEnd type="none" w="sm" len="sm"/>
            <a:tailEnd type="none" w="sm" len="sm"/>
          </a:ln>
        </p:spPr>
      </p:pic>
      <p:sp>
        <p:nvSpPr>
          <p:cNvPr id="160" name="Google Shape;160;p22"/>
          <p:cNvSpPr txBox="1">
            <a:spLocks noGrp="1"/>
          </p:cNvSpPr>
          <p:nvPr>
            <p:ph type="sldNum" idx="12"/>
          </p:nvPr>
        </p:nvSpPr>
        <p:spPr>
          <a:xfrm>
            <a:off x="14258" y="47394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10</a:t>
            </a:fld>
            <a:endParaRPr/>
          </a:p>
        </p:txBody>
      </p:sp>
      <p:sp>
        <p:nvSpPr>
          <p:cNvPr id="161" name="Google Shape;161;p22"/>
          <p:cNvSpPr txBox="1">
            <a:spLocks noGrp="1"/>
          </p:cNvSpPr>
          <p:nvPr>
            <p:ph type="title"/>
          </p:nvPr>
        </p:nvSpPr>
        <p:spPr>
          <a:xfrm>
            <a:off x="5264725" y="196125"/>
            <a:ext cx="3706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Lectures</a:t>
            </a:r>
            <a:endParaRPr/>
          </a:p>
        </p:txBody>
      </p:sp>
      <p:sp>
        <p:nvSpPr>
          <p:cNvPr id="162" name="Google Shape;162;p22"/>
          <p:cNvSpPr txBox="1">
            <a:spLocks noGrp="1"/>
          </p:cNvSpPr>
          <p:nvPr>
            <p:ph type="body" idx="1"/>
          </p:nvPr>
        </p:nvSpPr>
        <p:spPr>
          <a:xfrm>
            <a:off x="333575" y="154825"/>
            <a:ext cx="4334100" cy="47040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Immediately following the daily quiz and/or mini-practicum, your instructor will begin each day’s </a:t>
            </a:r>
            <a:r>
              <a:rPr lang="en" b="1" i="1" dirty="0">
                <a:solidFill>
                  <a:srgbClr val="FF0000"/>
                </a:solidFill>
              </a:rPr>
              <a:t>lecture</a:t>
            </a:r>
            <a:r>
              <a:rPr lang="en" dirty="0"/>
              <a:t>.</a:t>
            </a:r>
            <a:endParaRPr dirty="0"/>
          </a:p>
          <a:p>
            <a:pPr marL="914400" lvl="1" indent="-298450" algn="l" rtl="0">
              <a:spcBef>
                <a:spcPts val="0"/>
              </a:spcBef>
              <a:spcAft>
                <a:spcPts val="0"/>
              </a:spcAft>
              <a:buSzPts val="1100"/>
              <a:buChar char="○"/>
            </a:pPr>
            <a:r>
              <a:rPr lang="en" dirty="0"/>
              <a:t>Each lecture comprises a mix of schedule reminders, new topics, and active learning activities.</a:t>
            </a:r>
            <a:endParaRPr dirty="0"/>
          </a:p>
          <a:p>
            <a:pPr marL="457200" lvl="0" indent="-311150" algn="l" rtl="0">
              <a:spcBef>
                <a:spcPts val="0"/>
              </a:spcBef>
              <a:spcAft>
                <a:spcPts val="0"/>
              </a:spcAft>
              <a:buSzPts val="1300"/>
              <a:buChar char="●"/>
            </a:pPr>
            <a:r>
              <a:rPr lang="en" b="1" i="1" dirty="0">
                <a:solidFill>
                  <a:srgbClr val="FF0000"/>
                </a:solidFill>
              </a:rPr>
              <a:t>Reminders</a:t>
            </a:r>
            <a:r>
              <a:rPr lang="en" b="1" i="1" dirty="0"/>
              <a:t> </a:t>
            </a:r>
            <a:r>
              <a:rPr lang="en" dirty="0"/>
              <a:t>include your weekly schedule, upcoming topics, assignments deadlines, exams, and other important dates and times.</a:t>
            </a:r>
            <a:endParaRPr dirty="0"/>
          </a:p>
          <a:p>
            <a:pPr marL="457200" lvl="0" indent="-311150" algn="l" rtl="0">
              <a:spcBef>
                <a:spcPts val="0"/>
              </a:spcBef>
              <a:spcAft>
                <a:spcPts val="0"/>
              </a:spcAft>
              <a:buSzPts val="1300"/>
              <a:buChar char="●"/>
            </a:pPr>
            <a:r>
              <a:rPr lang="en" b="1" i="1" dirty="0">
                <a:solidFill>
                  <a:srgbClr val="FF0000"/>
                </a:solidFill>
              </a:rPr>
              <a:t>Topics</a:t>
            </a:r>
            <a:r>
              <a:rPr lang="en" dirty="0"/>
              <a:t> include new computing topics and examples.</a:t>
            </a:r>
            <a:endParaRPr dirty="0"/>
          </a:p>
          <a:p>
            <a:pPr marL="914400" lvl="1" indent="-298450" algn="l" rtl="0">
              <a:spcBef>
                <a:spcPts val="0"/>
              </a:spcBef>
              <a:spcAft>
                <a:spcPts val="0"/>
              </a:spcAft>
              <a:buSzPts val="1100"/>
              <a:buChar char="○"/>
            </a:pPr>
            <a:r>
              <a:rPr lang="en" dirty="0"/>
              <a:t>These are presented 5-10 minutes at a time.</a:t>
            </a:r>
            <a:endParaRPr dirty="0"/>
          </a:p>
          <a:p>
            <a:pPr marL="457200" lvl="0" indent="-311150" algn="l" rtl="0">
              <a:spcBef>
                <a:spcPts val="0"/>
              </a:spcBef>
              <a:spcAft>
                <a:spcPts val="0"/>
              </a:spcAft>
              <a:buSzPts val="1300"/>
              <a:buChar char="●"/>
            </a:pPr>
            <a:r>
              <a:rPr lang="en" b="1" i="1" dirty="0">
                <a:solidFill>
                  <a:srgbClr val="FF0000"/>
                </a:solidFill>
              </a:rPr>
              <a:t>Active Learning Activities</a:t>
            </a:r>
            <a:r>
              <a:rPr lang="en" dirty="0"/>
              <a:t> are your opportunity to immediately practice the concepts that you have just learned.</a:t>
            </a:r>
            <a:endParaRPr dirty="0"/>
          </a:p>
          <a:p>
            <a:pPr marL="914400" lvl="1" indent="-298450" algn="l" rtl="0">
              <a:spcBef>
                <a:spcPts val="0"/>
              </a:spcBef>
              <a:spcAft>
                <a:spcPts val="0"/>
              </a:spcAft>
              <a:buSzPts val="1100"/>
              <a:buChar char="○"/>
            </a:pPr>
            <a:r>
              <a:rPr lang="en" dirty="0">
                <a:highlight>
                  <a:srgbClr val="FFFF00"/>
                </a:highlight>
              </a:rPr>
              <a:t>You’ll spend a few minutes on each activity.</a:t>
            </a:r>
            <a:endParaRPr dirty="0">
              <a:highlight>
                <a:srgbClr val="FFFF00"/>
              </a:highlight>
            </a:endParaRPr>
          </a:p>
          <a:p>
            <a:pPr marL="914400" lvl="1" indent="-298450" algn="l" rtl="0">
              <a:spcBef>
                <a:spcPts val="0"/>
              </a:spcBef>
              <a:spcAft>
                <a:spcPts val="0"/>
              </a:spcAft>
              <a:buSzPts val="1100"/>
              <a:buChar char="○"/>
            </a:pPr>
            <a:r>
              <a:rPr lang="en" dirty="0">
                <a:highlight>
                  <a:srgbClr val="FFFF00"/>
                </a:highlight>
              </a:rPr>
              <a:t>Your instructor and the course assistants will be there to help if you have questions. Raise your hand!</a:t>
            </a:r>
            <a:endParaRPr dirty="0">
              <a:highlight>
                <a:srgbClr val="FFFF00"/>
              </a:highlight>
            </a:endParaRPr>
          </a:p>
          <a:p>
            <a:pPr marL="914400" lvl="1" indent="-298450" algn="l" rtl="0">
              <a:spcBef>
                <a:spcPts val="0"/>
              </a:spcBef>
              <a:spcAft>
                <a:spcPts val="0"/>
              </a:spcAft>
              <a:buSzPts val="1100"/>
              <a:buChar char="○"/>
            </a:pPr>
            <a:r>
              <a:rPr lang="en" dirty="0">
                <a:highlight>
                  <a:srgbClr val="FFFF00"/>
                </a:highlight>
              </a:rPr>
              <a:t>Your instructor will go over the solution with the class.</a:t>
            </a:r>
            <a:endParaRPr dirty="0">
              <a:highlight>
                <a:srgbClr val="FFFF00"/>
              </a:highlight>
            </a:endParaRPr>
          </a:p>
          <a:p>
            <a:pPr marL="457200" lvl="0" indent="-311150" algn="l" rtl="0">
              <a:spcBef>
                <a:spcPts val="0"/>
              </a:spcBef>
              <a:spcAft>
                <a:spcPts val="0"/>
              </a:spcAft>
              <a:buSzPts val="1300"/>
              <a:buChar char="●"/>
            </a:pPr>
            <a:r>
              <a:rPr lang="en" b="1" i="1" dirty="0">
                <a:solidFill>
                  <a:srgbClr val="FF0000"/>
                </a:solidFill>
                <a:highlight>
                  <a:srgbClr val="FFFF00"/>
                </a:highlight>
              </a:rPr>
              <a:t>Class activities will count for 5% of your final grade.</a:t>
            </a:r>
            <a:endParaRPr b="1" i="1" dirty="0">
              <a:solidFill>
                <a:srgbClr val="FF0000"/>
              </a:solidFill>
              <a:highlight>
                <a:srgbClr val="FFFF00"/>
              </a:highlight>
            </a:endParaRPr>
          </a:p>
        </p:txBody>
      </p:sp>
      <p:sp>
        <p:nvSpPr>
          <p:cNvPr id="163" name="Google Shape;163;p22"/>
          <p:cNvSpPr txBox="1">
            <a:spLocks noGrp="1"/>
          </p:cNvSpPr>
          <p:nvPr>
            <p:ph type="body" idx="3"/>
          </p:nvPr>
        </p:nvSpPr>
        <p:spPr>
          <a:xfrm>
            <a:off x="5264725" y="4065125"/>
            <a:ext cx="3706500" cy="747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t>Each lecture will be provided through the course web site. Your instructor may or may not present directly from these materials.</a:t>
            </a:r>
            <a:endParaRPr sz="1200"/>
          </a:p>
        </p:txBody>
      </p:sp>
      <p:pic>
        <p:nvPicPr>
          <p:cNvPr id="164" name="Google Shape;164;p22"/>
          <p:cNvPicPr preferRelativeResize="0"/>
          <p:nvPr/>
        </p:nvPicPr>
        <p:blipFill>
          <a:blip r:embed="rId5">
            <a:alphaModFix/>
          </a:blip>
          <a:stretch>
            <a:fillRect/>
          </a:stretch>
        </p:blipFill>
        <p:spPr>
          <a:xfrm>
            <a:off x="5281290" y="2535671"/>
            <a:ext cx="2164398" cy="1216426"/>
          </a:xfrm>
          <a:prstGeom prst="rect">
            <a:avLst/>
          </a:prstGeom>
          <a:noFill/>
          <a:ln w="19050"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animEffect transition="in" filter="fade">
                                      <p:cBhvr>
                                        <p:cTn id="7" dur="1000"/>
                                        <p:tgtEl>
                                          <p:spTgt spid="16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2">
                                            <p:txEl>
                                              <p:pRg st="1" end="1"/>
                                            </p:txEl>
                                          </p:spTgt>
                                        </p:tgtEl>
                                        <p:attrNameLst>
                                          <p:attrName>style.visibility</p:attrName>
                                        </p:attrNameLst>
                                      </p:cBhvr>
                                      <p:to>
                                        <p:strVal val="visible"/>
                                      </p:to>
                                    </p:set>
                                    <p:animEffect transition="in" filter="fade">
                                      <p:cBhvr>
                                        <p:cTn id="12" dur="1000"/>
                                        <p:tgtEl>
                                          <p:spTgt spid="16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2">
                                            <p:txEl>
                                              <p:pRg st="2" end="2"/>
                                            </p:txEl>
                                          </p:spTgt>
                                        </p:tgtEl>
                                        <p:attrNameLst>
                                          <p:attrName>style.visibility</p:attrName>
                                        </p:attrNameLst>
                                      </p:cBhvr>
                                      <p:to>
                                        <p:strVal val="visible"/>
                                      </p:to>
                                    </p:set>
                                    <p:animEffect transition="in" filter="fade">
                                      <p:cBhvr>
                                        <p:cTn id="17" dur="1000"/>
                                        <p:tgtEl>
                                          <p:spTgt spid="16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2">
                                            <p:txEl>
                                              <p:pRg st="3" end="3"/>
                                            </p:txEl>
                                          </p:spTgt>
                                        </p:tgtEl>
                                        <p:attrNameLst>
                                          <p:attrName>style.visibility</p:attrName>
                                        </p:attrNameLst>
                                      </p:cBhvr>
                                      <p:to>
                                        <p:strVal val="visible"/>
                                      </p:to>
                                    </p:set>
                                    <p:animEffect transition="in" filter="fade">
                                      <p:cBhvr>
                                        <p:cTn id="22" dur="1000"/>
                                        <p:tgtEl>
                                          <p:spTgt spid="16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2">
                                            <p:txEl>
                                              <p:pRg st="4" end="4"/>
                                            </p:txEl>
                                          </p:spTgt>
                                        </p:tgtEl>
                                        <p:attrNameLst>
                                          <p:attrName>style.visibility</p:attrName>
                                        </p:attrNameLst>
                                      </p:cBhvr>
                                      <p:to>
                                        <p:strVal val="visible"/>
                                      </p:to>
                                    </p:set>
                                    <p:animEffect transition="in" filter="fade">
                                      <p:cBhvr>
                                        <p:cTn id="27" dur="1000"/>
                                        <p:tgtEl>
                                          <p:spTgt spid="16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2">
                                            <p:txEl>
                                              <p:pRg st="5" end="5"/>
                                            </p:txEl>
                                          </p:spTgt>
                                        </p:tgtEl>
                                        <p:attrNameLst>
                                          <p:attrName>style.visibility</p:attrName>
                                        </p:attrNameLst>
                                      </p:cBhvr>
                                      <p:to>
                                        <p:strVal val="visible"/>
                                      </p:to>
                                    </p:set>
                                    <p:animEffect transition="in" filter="fade">
                                      <p:cBhvr>
                                        <p:cTn id="32" dur="1000"/>
                                        <p:tgtEl>
                                          <p:spTgt spid="16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62">
                                            <p:txEl>
                                              <p:pRg st="6" end="6"/>
                                            </p:txEl>
                                          </p:spTgt>
                                        </p:tgtEl>
                                        <p:attrNameLst>
                                          <p:attrName>style.visibility</p:attrName>
                                        </p:attrNameLst>
                                      </p:cBhvr>
                                      <p:to>
                                        <p:strVal val="visible"/>
                                      </p:to>
                                    </p:set>
                                    <p:animEffect transition="in" filter="fade">
                                      <p:cBhvr>
                                        <p:cTn id="37" dur="1000"/>
                                        <p:tgtEl>
                                          <p:spTgt spid="16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62">
                                            <p:txEl>
                                              <p:pRg st="7" end="7"/>
                                            </p:txEl>
                                          </p:spTgt>
                                        </p:tgtEl>
                                        <p:attrNameLst>
                                          <p:attrName>style.visibility</p:attrName>
                                        </p:attrNameLst>
                                      </p:cBhvr>
                                      <p:to>
                                        <p:strVal val="visible"/>
                                      </p:to>
                                    </p:set>
                                    <p:animEffect transition="in" filter="fade">
                                      <p:cBhvr>
                                        <p:cTn id="42" dur="1000"/>
                                        <p:tgtEl>
                                          <p:spTgt spid="162">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62">
                                            <p:txEl>
                                              <p:pRg st="8" end="8"/>
                                            </p:txEl>
                                          </p:spTgt>
                                        </p:tgtEl>
                                        <p:attrNameLst>
                                          <p:attrName>style.visibility</p:attrName>
                                        </p:attrNameLst>
                                      </p:cBhvr>
                                      <p:to>
                                        <p:strVal val="visible"/>
                                      </p:to>
                                    </p:set>
                                    <p:animEffect transition="in" filter="fade">
                                      <p:cBhvr>
                                        <p:cTn id="47" dur="1000"/>
                                        <p:tgtEl>
                                          <p:spTgt spid="162">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62">
                                            <p:txEl>
                                              <p:pRg st="9" end="9"/>
                                            </p:txEl>
                                          </p:spTgt>
                                        </p:tgtEl>
                                        <p:attrNameLst>
                                          <p:attrName>style.visibility</p:attrName>
                                        </p:attrNameLst>
                                      </p:cBhvr>
                                      <p:to>
                                        <p:strVal val="visible"/>
                                      </p:to>
                                    </p:set>
                                    <p:animEffect transition="in" filter="fade">
                                      <p:cBhvr>
                                        <p:cTn id="52" dur="1000"/>
                                        <p:tgtEl>
                                          <p:spTgt spid="162">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63"/>
                                        </p:tgtEl>
                                        <p:attrNameLst>
                                          <p:attrName>style.visibility</p:attrName>
                                        </p:attrNameLst>
                                      </p:cBhvr>
                                      <p:to>
                                        <p:strVal val="visible"/>
                                      </p:to>
                                    </p:set>
                                    <p:animEffect transition="in" filter="fade">
                                      <p:cBhvr>
                                        <p:cTn id="57" dur="10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 Rubric</a:t>
            </a:r>
            <a:endParaRPr/>
          </a:p>
        </p:txBody>
      </p:sp>
      <p:graphicFrame>
        <p:nvGraphicFramePr>
          <p:cNvPr id="170" name="Google Shape;170;p23"/>
          <p:cNvGraphicFramePr/>
          <p:nvPr/>
        </p:nvGraphicFramePr>
        <p:xfrm>
          <a:off x="98095" y="1325026"/>
          <a:ext cx="8880900" cy="3642270"/>
        </p:xfrm>
        <a:graphic>
          <a:graphicData uri="http://schemas.openxmlformats.org/drawingml/2006/table">
            <a:tbl>
              <a:tblPr>
                <a:noFill/>
                <a:tableStyleId>{2FCB1160-5DE0-4640-B606-BB3D1CB5E3DE}</a:tableStyleId>
              </a:tblPr>
              <a:tblGrid>
                <a:gridCol w="1268700">
                  <a:extLst>
                    <a:ext uri="{9D8B030D-6E8A-4147-A177-3AD203B41FA5}">
                      <a16:colId xmlns:a16="http://schemas.microsoft.com/office/drawing/2014/main" val="20000"/>
                    </a:ext>
                  </a:extLst>
                </a:gridCol>
                <a:gridCol w="1268700">
                  <a:extLst>
                    <a:ext uri="{9D8B030D-6E8A-4147-A177-3AD203B41FA5}">
                      <a16:colId xmlns:a16="http://schemas.microsoft.com/office/drawing/2014/main" val="20001"/>
                    </a:ext>
                  </a:extLst>
                </a:gridCol>
                <a:gridCol w="1268700">
                  <a:extLst>
                    <a:ext uri="{9D8B030D-6E8A-4147-A177-3AD203B41FA5}">
                      <a16:colId xmlns:a16="http://schemas.microsoft.com/office/drawing/2014/main" val="20002"/>
                    </a:ext>
                  </a:extLst>
                </a:gridCol>
                <a:gridCol w="1268700">
                  <a:extLst>
                    <a:ext uri="{9D8B030D-6E8A-4147-A177-3AD203B41FA5}">
                      <a16:colId xmlns:a16="http://schemas.microsoft.com/office/drawing/2014/main" val="20003"/>
                    </a:ext>
                  </a:extLst>
                </a:gridCol>
                <a:gridCol w="1268700">
                  <a:extLst>
                    <a:ext uri="{9D8B030D-6E8A-4147-A177-3AD203B41FA5}">
                      <a16:colId xmlns:a16="http://schemas.microsoft.com/office/drawing/2014/main" val="20004"/>
                    </a:ext>
                  </a:extLst>
                </a:gridCol>
                <a:gridCol w="1268700">
                  <a:extLst>
                    <a:ext uri="{9D8B030D-6E8A-4147-A177-3AD203B41FA5}">
                      <a16:colId xmlns:a16="http://schemas.microsoft.com/office/drawing/2014/main" val="20005"/>
                    </a:ext>
                  </a:extLst>
                </a:gridCol>
                <a:gridCol w="1268700">
                  <a:extLst>
                    <a:ext uri="{9D8B030D-6E8A-4147-A177-3AD203B41FA5}">
                      <a16:colId xmlns:a16="http://schemas.microsoft.com/office/drawing/2014/main" val="20006"/>
                    </a:ext>
                  </a:extLst>
                </a:gridCol>
              </a:tblGrid>
              <a:tr h="381000">
                <a:tc>
                  <a:txBody>
                    <a:bodyPr/>
                    <a:lstStyle/>
                    <a:p>
                      <a:pPr marL="0" lvl="0" indent="0" algn="ctr" rtl="0">
                        <a:spcBef>
                          <a:spcPts val="0"/>
                        </a:spcBef>
                        <a:spcAft>
                          <a:spcPts val="0"/>
                        </a:spcAft>
                        <a:buNone/>
                      </a:pPr>
                      <a:r>
                        <a:rPr lang="en" sz="1200" b="1">
                          <a:solidFill>
                            <a:srgbClr val="FFFFFF"/>
                          </a:solidFill>
                        </a:rPr>
                        <a:t>Exceptional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Competent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Acceptable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Developing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Beginning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Needs Improvement</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200" b="1">
                          <a:solidFill>
                            <a:srgbClr val="FFFFFF"/>
                          </a:solidFill>
                        </a:rPr>
                        <a:t>Unacceptable Performance</a:t>
                      </a:r>
                      <a:endParaRPr sz="12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b="1">
                          <a:solidFill>
                            <a:srgbClr val="FFFFFF"/>
                          </a:solidFill>
                        </a:rPr>
                        <a:t>6 (100%)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5 (95%)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4 (88%)</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3 (75%)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2 (50%)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1 (25%)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0 (0%)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750"/>
                        <a:t>The solution is complete and correct. Instructions were followed completely.</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or</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The student made a small number of minor errors for the first time, e.g. wrongly named files, output that does not match specifications, etc. A warning should be issued regarding any errors.</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750"/>
                        <a:t>The solution is functionally complete other than a small number of functional errors. Instructions were followed completely.</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or</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The solution is completely correct but the student made a small number of errors that they have made at least once before, e.g. wrongly named files, output that does not match specifications, etc. An explanation should be issued regarding any of these errors. Instructions were followed completely.</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750"/>
                        <a:t>The solution includes at least 80% of the required functionality and all instructions have been followed.</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or</a:t>
                      </a:r>
                      <a:endParaRPr sz="750"/>
                    </a:p>
                    <a:p>
                      <a:pPr marL="0" lvl="0" indent="0" algn="ctr" rtl="0">
                        <a:spcBef>
                          <a:spcPts val="0"/>
                        </a:spcBef>
                        <a:spcAft>
                          <a:spcPts val="0"/>
                        </a:spcAft>
                        <a:buNone/>
                      </a:pP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The student's effort is obvious based on the volume of work and commit history, but there are a modest number of errors that range from relatively minor to significant that can be easily fixed by a member of the course staff with minimal effort.</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750"/>
                        <a:t>The solution includes at least 50% of the required functionality and all instructions have been followed. The student's effort based on volume of work and commit history is obvious. There is at least some attempt to implement the missing functionality. Errors can be easily fixed by a member of the course staff in a short amount of time.</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750"/>
                        <a:t>The solution includes at least 50% of the required functionality and all instructions have been followed. The student's effort based on volume of work and commit history is obvious. There is at least some attempt to implement the missing functionality. Errors can be easily fixed by a member of the course staff in a short amount of time.</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750"/>
                        <a:t>The solution shows some evidence of effort but does not demonstrate the desired learning outcomes.</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Less than 50% of the required functionality is working.</a:t>
                      </a:r>
                      <a:endParaRPr sz="750"/>
                    </a:p>
                    <a:p>
                      <a:pPr marL="0" lvl="0" indent="0" algn="ctr" rtl="0">
                        <a:spcBef>
                          <a:spcPts val="0"/>
                        </a:spcBef>
                        <a:spcAft>
                          <a:spcPts val="0"/>
                        </a:spcAft>
                        <a:buNone/>
                      </a:pPr>
                      <a:endParaRPr sz="750"/>
                    </a:p>
                    <a:p>
                      <a:pPr marL="0" lvl="0" indent="0" algn="ctr" rtl="0">
                        <a:spcBef>
                          <a:spcPts val="0"/>
                        </a:spcBef>
                        <a:spcAft>
                          <a:spcPts val="0"/>
                        </a:spcAft>
                        <a:buNone/>
                      </a:pPr>
                      <a:r>
                        <a:rPr lang="en" sz="750"/>
                        <a:t>There are serious errors that require significant effort to fix including code that does not compile or that crashes when executed.</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en" sz="750"/>
                        <a:t>Little or no effort. Almost all of the required functionality is missing. The commit history shows very little activity on behalf of the student.</a:t>
                      </a:r>
                      <a:endParaRPr sz="75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should I do (if I get this score)?</a:t>
            </a:r>
            <a:endParaRPr/>
          </a:p>
        </p:txBody>
      </p:sp>
      <p:sp>
        <p:nvSpPr>
          <p:cNvPr id="176" name="Google Shape;176;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graphicFrame>
        <p:nvGraphicFramePr>
          <p:cNvPr id="177" name="Google Shape;177;p24"/>
          <p:cNvGraphicFramePr/>
          <p:nvPr/>
        </p:nvGraphicFramePr>
        <p:xfrm>
          <a:off x="367770" y="1325026"/>
          <a:ext cx="8354500" cy="3627060"/>
        </p:xfrm>
        <a:graphic>
          <a:graphicData uri="http://schemas.openxmlformats.org/drawingml/2006/table">
            <a:tbl>
              <a:tblPr>
                <a:noFill/>
                <a:tableStyleId>{2FCB1160-5DE0-4640-B606-BB3D1CB5E3DE}</a:tableStyleId>
              </a:tblPr>
              <a:tblGrid>
                <a:gridCol w="1193500">
                  <a:extLst>
                    <a:ext uri="{9D8B030D-6E8A-4147-A177-3AD203B41FA5}">
                      <a16:colId xmlns:a16="http://schemas.microsoft.com/office/drawing/2014/main" val="20000"/>
                    </a:ext>
                  </a:extLst>
                </a:gridCol>
                <a:gridCol w="1193500">
                  <a:extLst>
                    <a:ext uri="{9D8B030D-6E8A-4147-A177-3AD203B41FA5}">
                      <a16:colId xmlns:a16="http://schemas.microsoft.com/office/drawing/2014/main" val="20001"/>
                    </a:ext>
                  </a:extLst>
                </a:gridCol>
                <a:gridCol w="1193500">
                  <a:extLst>
                    <a:ext uri="{9D8B030D-6E8A-4147-A177-3AD203B41FA5}">
                      <a16:colId xmlns:a16="http://schemas.microsoft.com/office/drawing/2014/main" val="20002"/>
                    </a:ext>
                  </a:extLst>
                </a:gridCol>
                <a:gridCol w="1193500">
                  <a:extLst>
                    <a:ext uri="{9D8B030D-6E8A-4147-A177-3AD203B41FA5}">
                      <a16:colId xmlns:a16="http://schemas.microsoft.com/office/drawing/2014/main" val="20003"/>
                    </a:ext>
                  </a:extLst>
                </a:gridCol>
                <a:gridCol w="1193500">
                  <a:extLst>
                    <a:ext uri="{9D8B030D-6E8A-4147-A177-3AD203B41FA5}">
                      <a16:colId xmlns:a16="http://schemas.microsoft.com/office/drawing/2014/main" val="20004"/>
                    </a:ext>
                  </a:extLst>
                </a:gridCol>
                <a:gridCol w="1193500">
                  <a:extLst>
                    <a:ext uri="{9D8B030D-6E8A-4147-A177-3AD203B41FA5}">
                      <a16:colId xmlns:a16="http://schemas.microsoft.com/office/drawing/2014/main" val="20005"/>
                    </a:ext>
                  </a:extLst>
                </a:gridCol>
                <a:gridCol w="1193500">
                  <a:extLst>
                    <a:ext uri="{9D8B030D-6E8A-4147-A177-3AD203B41FA5}">
                      <a16:colId xmlns:a16="http://schemas.microsoft.com/office/drawing/2014/main" val="20006"/>
                    </a:ext>
                  </a:extLst>
                </a:gridCol>
              </a:tblGrid>
              <a:tr h="396200">
                <a:tc>
                  <a:txBody>
                    <a:bodyPr/>
                    <a:lstStyle/>
                    <a:p>
                      <a:pPr marL="0" lvl="0" indent="0" algn="ctr" rtl="0">
                        <a:spcBef>
                          <a:spcPts val="0"/>
                        </a:spcBef>
                        <a:spcAft>
                          <a:spcPts val="0"/>
                        </a:spcAft>
                        <a:buNone/>
                      </a:pPr>
                      <a:r>
                        <a:rPr lang="en" b="1">
                          <a:solidFill>
                            <a:srgbClr val="FFFFFF"/>
                          </a:solidFill>
                        </a:rPr>
                        <a:t>6 (100%)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5 (95%)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4 (88%)</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3 (75%)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2 (50%)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1 (25%)</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b="1">
                          <a:solidFill>
                            <a:srgbClr val="FFFFFF"/>
                          </a:solidFill>
                        </a:rPr>
                        <a:t>0 (0%)</a:t>
                      </a:r>
                      <a:endParaRPr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381000">
                <a:tc>
                  <a:txBody>
                    <a:bodyPr/>
                    <a:lstStyle/>
                    <a:p>
                      <a:pPr marL="0" lvl="0" indent="0" algn="ctr" rtl="0">
                        <a:lnSpc>
                          <a:spcPct val="115000"/>
                        </a:lnSpc>
                        <a:spcBef>
                          <a:spcPts val="0"/>
                        </a:spcBef>
                        <a:spcAft>
                          <a:spcPts val="0"/>
                        </a:spcAft>
                        <a:buNone/>
                      </a:pPr>
                      <a:r>
                        <a:rPr lang="en" sz="800"/>
                        <a:t>You got full credit!</a:t>
                      </a:r>
                      <a:endParaRPr sz="8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 sz="800"/>
                        <a:t>But you should still read the feedback from your grader!</a:t>
                      </a:r>
                      <a:endParaRPr sz="800"/>
                    </a:p>
                    <a:p>
                      <a:pPr marL="0" lvl="0" indent="0" algn="ctr" rtl="0">
                        <a:lnSpc>
                          <a:spcPct val="115000"/>
                        </a:lnSpc>
                        <a:spcBef>
                          <a:spcPts val="0"/>
                        </a:spcBef>
                        <a:spcAft>
                          <a:spcPts val="0"/>
                        </a:spcAft>
                        <a:buNone/>
                      </a:pPr>
                      <a:endParaRPr sz="800"/>
                    </a:p>
                    <a:p>
                      <a:pPr marL="0" lvl="0" indent="0" algn="ctr" rtl="0">
                        <a:spcBef>
                          <a:spcPts val="0"/>
                        </a:spcBef>
                        <a:spcAft>
                          <a:spcPts val="0"/>
                        </a:spcAft>
                        <a:buNone/>
                      </a:pPr>
                      <a:r>
                        <a:rPr lang="en" sz="800"/>
                        <a:t>You may have made one or more small errors that will lower your score on future assignments if they are not corrected.</a:t>
                      </a:r>
                      <a:endParaRPr sz="6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800"/>
                        <a:t>So close! </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But you may have made one or more small errors and not for the first time, e.g. forgetting comments, not following style guidelines, etc.</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Be sure to read the feedback from your grader on this and previous assignments!</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800"/>
                        <a:t>The solution is very close, but some minor functionality is missing and/or you may not have followed the instructions.</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Be sure to carefully read the feedback from your grader to understand why you didn't get a higher score this time.</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Also, always make sure to read the assignment instructions carefully!</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800"/>
                        <a:t>An extremely solid start, but significant required functionality is missing. </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Read the feedback from your grader carefully!</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Make sure to give yourself enough time (2-4 hours) to work on the assignment.</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Plan to work before or during a time when you can seek help from your instructor's office hours and/or virtual mentoring hours on the course Discord server.</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800"/>
                        <a:t>A solid start, but significantly more work is needed.</a:t>
                      </a:r>
                      <a:endParaRPr sz="800"/>
                    </a:p>
                    <a:p>
                      <a:pPr marL="0" lvl="0" indent="0" algn="ctr" rtl="0">
                        <a:lnSpc>
                          <a:spcPct val="115000"/>
                        </a:lnSpc>
                        <a:spcBef>
                          <a:spcPts val="0"/>
                        </a:spcBef>
                        <a:spcAft>
                          <a:spcPts val="0"/>
                        </a:spcAft>
                        <a:buNone/>
                      </a:pPr>
                      <a:endParaRPr sz="800"/>
                    </a:p>
                    <a:p>
                      <a:pPr marL="0" lvl="0" indent="0" algn="ctr" rtl="0">
                        <a:spcBef>
                          <a:spcPts val="0"/>
                        </a:spcBef>
                        <a:spcAft>
                          <a:spcPts val="0"/>
                        </a:spcAft>
                        <a:buNone/>
                      </a:pPr>
                      <a:r>
                        <a:rPr lang="en" sz="800"/>
                        <a:t>Try to get started earlier.</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Make sure to allocate plenty of time.</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Review lecture materials and practice in-class activities without looking at the answers.</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Plan to work before or during a time when you can seek help from your instructor's office hours and/or virtual mentoring hours on the course Discord server.</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800"/>
                        <a:t>You appear to be struggling with the fundamental concepts that the assignment is meant to demonstrate.</a:t>
                      </a:r>
                      <a:endParaRPr sz="8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 sz="800"/>
                        <a:t>Seek help from your instructor or course assistants during office hours.</a:t>
                      </a:r>
                      <a:endParaRPr sz="800"/>
                    </a:p>
                    <a:p>
                      <a:pPr marL="0" lvl="0" indent="0" algn="ctr" rtl="0">
                        <a:lnSpc>
                          <a:spcPct val="115000"/>
                        </a:lnSpc>
                        <a:spcBef>
                          <a:spcPts val="0"/>
                        </a:spcBef>
                        <a:spcAft>
                          <a:spcPts val="0"/>
                        </a:spcAft>
                        <a:buNone/>
                      </a:pPr>
                      <a:endParaRPr sz="800"/>
                    </a:p>
                    <a:p>
                      <a:pPr marL="0" lvl="0" indent="0" algn="ctr" rtl="0">
                        <a:lnSpc>
                          <a:spcPct val="115000"/>
                        </a:lnSpc>
                        <a:spcBef>
                          <a:spcPts val="0"/>
                        </a:spcBef>
                        <a:spcAft>
                          <a:spcPts val="0"/>
                        </a:spcAft>
                        <a:buNone/>
                      </a:pPr>
                      <a:r>
                        <a:rPr lang="en" sz="800"/>
                        <a:t>You should consider reviewing the material from this and previous units and practicing the class activities.</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en" sz="800"/>
                        <a:t>You did not submit a solution to this assignment, or the solution that you did submit was very incomplete.</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Try to get started earlier.</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Make sure to allocate plenty of time.</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Review lecture materials and practice in-class activities.</a:t>
                      </a:r>
                      <a:endParaRPr sz="800"/>
                    </a:p>
                    <a:p>
                      <a:pPr marL="0" lvl="0" indent="0" algn="ctr" rtl="0">
                        <a:spcBef>
                          <a:spcPts val="0"/>
                        </a:spcBef>
                        <a:spcAft>
                          <a:spcPts val="0"/>
                        </a:spcAft>
                        <a:buNone/>
                      </a:pPr>
                      <a:endParaRPr sz="800"/>
                    </a:p>
                    <a:p>
                      <a:pPr marL="0" lvl="0" indent="0" algn="ctr" rtl="0">
                        <a:spcBef>
                          <a:spcPts val="0"/>
                        </a:spcBef>
                        <a:spcAft>
                          <a:spcPts val="0"/>
                        </a:spcAft>
                        <a:buNone/>
                      </a:pPr>
                      <a:r>
                        <a:rPr lang="en" sz="800"/>
                        <a:t>Plan to work before or during a time when you can seek help from your instructor's office hours and/or virtual mentoring hours on the course Discord server.</a:t>
                      </a:r>
                      <a:endParaRPr sz="800"/>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25"/>
          <p:cNvPicPr preferRelativeResize="0"/>
          <p:nvPr/>
        </p:nvPicPr>
        <p:blipFill>
          <a:blip r:embed="rId3">
            <a:alphaModFix/>
          </a:blip>
          <a:stretch>
            <a:fillRect/>
          </a:stretch>
        </p:blipFill>
        <p:spPr>
          <a:xfrm>
            <a:off x="560574" y="887098"/>
            <a:ext cx="2608349" cy="2651675"/>
          </a:xfrm>
          <a:prstGeom prst="rect">
            <a:avLst/>
          </a:prstGeom>
          <a:noFill/>
          <a:ln w="19050" cap="flat" cmpd="sng">
            <a:solidFill>
              <a:schemeClr val="dk2"/>
            </a:solidFill>
            <a:prstDash val="solid"/>
            <a:round/>
            <a:headEnd type="none" w="sm" len="sm"/>
            <a:tailEnd type="none" w="sm" len="sm"/>
          </a:ln>
        </p:spPr>
      </p:pic>
      <p:sp>
        <p:nvSpPr>
          <p:cNvPr id="183" name="Google Shape;183;p25"/>
          <p:cNvSpPr txBox="1">
            <a:spLocks noGrp="1"/>
          </p:cNvSpPr>
          <p:nvPr>
            <p:ph type="title"/>
          </p:nvPr>
        </p:nvSpPr>
        <p:spPr>
          <a:xfrm>
            <a:off x="311725" y="272325"/>
            <a:ext cx="3706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Exams</a:t>
            </a:r>
            <a:endParaRPr/>
          </a:p>
        </p:txBody>
      </p:sp>
      <p:sp>
        <p:nvSpPr>
          <p:cNvPr id="184" name="Google Shape;184;p25"/>
          <p:cNvSpPr txBox="1">
            <a:spLocks noGrp="1"/>
          </p:cNvSpPr>
          <p:nvPr>
            <p:ph type="body" idx="2"/>
          </p:nvPr>
        </p:nvSpPr>
        <p:spPr>
          <a:xfrm>
            <a:off x="4644675" y="348525"/>
            <a:ext cx="4166400" cy="44430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Throughout the semester you will take 3 </a:t>
            </a:r>
            <a:r>
              <a:rPr lang="en" b="1" i="1" dirty="0">
                <a:solidFill>
                  <a:srgbClr val="FF0000"/>
                </a:solidFill>
              </a:rPr>
              <a:t>midterm exams</a:t>
            </a:r>
            <a:r>
              <a:rPr lang="en" dirty="0">
                <a:solidFill>
                  <a:srgbClr val="FF0000"/>
                </a:solidFill>
              </a:rPr>
              <a:t> </a:t>
            </a:r>
            <a:r>
              <a:rPr lang="en" dirty="0"/>
              <a:t>to assess whether or not you have sufficiently developed the expected skills up to that point in the semester.</a:t>
            </a:r>
            <a:endParaRPr dirty="0"/>
          </a:p>
          <a:p>
            <a:pPr marL="457200" lvl="0" indent="-311150" algn="l" rtl="0">
              <a:spcBef>
                <a:spcPts val="0"/>
              </a:spcBef>
              <a:spcAft>
                <a:spcPts val="0"/>
              </a:spcAft>
              <a:buSzPts val="1300"/>
              <a:buChar char="●"/>
            </a:pPr>
            <a:r>
              <a:rPr lang="en" dirty="0"/>
              <a:t>Each midterm exam</a:t>
            </a:r>
            <a:r>
              <a:rPr lang="en" dirty="0">
                <a:solidFill>
                  <a:srgbClr val="FF0000"/>
                </a:solidFill>
              </a:rPr>
              <a:t> </a:t>
            </a:r>
            <a:r>
              <a:rPr lang="en" dirty="0"/>
              <a:t>will focus on 3-4 units of material that were covered in class.</a:t>
            </a:r>
            <a:endParaRPr dirty="0"/>
          </a:p>
          <a:p>
            <a:pPr marL="457200" lvl="0" indent="-311150" algn="l" rtl="0">
              <a:spcBef>
                <a:spcPts val="0"/>
              </a:spcBef>
              <a:spcAft>
                <a:spcPts val="0"/>
              </a:spcAft>
              <a:buSzPts val="1300"/>
              <a:buChar char="●"/>
            </a:pPr>
            <a:r>
              <a:rPr lang="en" dirty="0"/>
              <a:t>Each exam comprises two parts.</a:t>
            </a:r>
            <a:endParaRPr dirty="0"/>
          </a:p>
          <a:p>
            <a:pPr marL="914400" lvl="1" indent="-298450" algn="l" rtl="0">
              <a:spcBef>
                <a:spcPts val="0"/>
              </a:spcBef>
              <a:spcAft>
                <a:spcPts val="0"/>
              </a:spcAft>
              <a:buSzPts val="1100"/>
              <a:buChar char="○"/>
            </a:pPr>
            <a:r>
              <a:rPr lang="en" dirty="0">
                <a:highlight>
                  <a:srgbClr val="FFFF00"/>
                </a:highlight>
              </a:rPr>
              <a:t>A </a:t>
            </a:r>
            <a:r>
              <a:rPr lang="en" b="1" i="1" dirty="0">
                <a:solidFill>
                  <a:srgbClr val="FF0000"/>
                </a:solidFill>
                <a:highlight>
                  <a:srgbClr val="FFFF00"/>
                </a:highlight>
              </a:rPr>
              <a:t>practicum</a:t>
            </a:r>
            <a:r>
              <a:rPr lang="en" dirty="0">
                <a:solidFill>
                  <a:srgbClr val="FF0000"/>
                </a:solidFill>
                <a:highlight>
                  <a:srgbClr val="FFFF00"/>
                </a:highlight>
              </a:rPr>
              <a:t> </a:t>
            </a:r>
            <a:r>
              <a:rPr lang="en" dirty="0">
                <a:highlight>
                  <a:srgbClr val="FFFF00"/>
                </a:highlight>
              </a:rPr>
              <a:t>consisting of several small coding problems meant to assess your ability to solve computing problems using code.</a:t>
            </a:r>
            <a:endParaRPr dirty="0">
              <a:highlight>
                <a:srgbClr val="FFFF00"/>
              </a:highlight>
            </a:endParaRPr>
          </a:p>
          <a:p>
            <a:pPr marL="914400" lvl="1" indent="-298450" algn="l" rtl="0">
              <a:spcBef>
                <a:spcPts val="0"/>
              </a:spcBef>
              <a:spcAft>
                <a:spcPts val="0"/>
              </a:spcAft>
              <a:buSzPts val="1100"/>
              <a:buChar char="○"/>
            </a:pPr>
            <a:r>
              <a:rPr lang="en" dirty="0">
                <a:highlight>
                  <a:srgbClr val="FFFF00"/>
                </a:highlight>
              </a:rPr>
              <a:t>A </a:t>
            </a:r>
            <a:r>
              <a:rPr lang="en" b="1" i="1" dirty="0">
                <a:solidFill>
                  <a:srgbClr val="FF0000"/>
                </a:solidFill>
                <a:highlight>
                  <a:srgbClr val="FFFF00"/>
                </a:highlight>
              </a:rPr>
              <a:t>written portion</a:t>
            </a:r>
            <a:r>
              <a:rPr lang="en" dirty="0">
                <a:highlight>
                  <a:srgbClr val="FFFF00"/>
                </a:highlight>
              </a:rPr>
              <a:t> designed to assess your comprehension of conceptual topics.</a:t>
            </a:r>
            <a:endParaRPr dirty="0">
              <a:highlight>
                <a:srgbClr val="FFFF00"/>
              </a:highlight>
            </a:endParaRPr>
          </a:p>
          <a:p>
            <a:pPr marL="457200" lvl="0" indent="-311150" algn="l" rtl="0">
              <a:spcBef>
                <a:spcPts val="0"/>
              </a:spcBef>
              <a:spcAft>
                <a:spcPts val="0"/>
              </a:spcAft>
              <a:buSzPts val="1300"/>
              <a:buChar char="●"/>
            </a:pPr>
            <a:r>
              <a:rPr lang="en" b="1" i="1" dirty="0">
                <a:solidFill>
                  <a:srgbClr val="FF0000"/>
                </a:solidFill>
              </a:rPr>
              <a:t>The midterm exams will each be worth </a:t>
            </a:r>
            <a:r>
              <a:rPr lang="en" b="1" i="1" dirty="0">
                <a:solidFill>
                  <a:srgbClr val="FF0000"/>
                </a:solidFill>
                <a:highlight>
                  <a:srgbClr val="FFFF00"/>
                </a:highlight>
              </a:rPr>
              <a:t>18% </a:t>
            </a:r>
            <a:r>
              <a:rPr lang="en" b="1" i="1" dirty="0">
                <a:solidFill>
                  <a:srgbClr val="FF0000"/>
                </a:solidFill>
              </a:rPr>
              <a:t>of your final grade; a total of </a:t>
            </a:r>
            <a:r>
              <a:rPr lang="en" b="1" i="1" dirty="0">
                <a:solidFill>
                  <a:srgbClr val="FF0000"/>
                </a:solidFill>
                <a:highlight>
                  <a:srgbClr val="FFFF00"/>
                </a:highlight>
              </a:rPr>
              <a:t>54%.</a:t>
            </a:r>
            <a:endParaRPr dirty="0">
              <a:solidFill>
                <a:schemeClr val="lt2"/>
              </a:solidFill>
              <a:highlight>
                <a:srgbClr val="FFFF00"/>
              </a:highlight>
            </a:endParaRPr>
          </a:p>
          <a:p>
            <a:pPr marL="457200" lvl="0" indent="-311150" algn="l" rtl="0">
              <a:spcBef>
                <a:spcPts val="0"/>
              </a:spcBef>
              <a:spcAft>
                <a:spcPts val="0"/>
              </a:spcAft>
              <a:buSzPts val="1300"/>
              <a:buChar char="●"/>
            </a:pPr>
            <a:r>
              <a:rPr lang="en" dirty="0"/>
              <a:t> At the end of the semester, you will take a </a:t>
            </a:r>
            <a:r>
              <a:rPr lang="en" b="1" i="1" dirty="0">
                <a:solidFill>
                  <a:srgbClr val="FF0000"/>
                </a:solidFill>
              </a:rPr>
              <a:t>final exam</a:t>
            </a:r>
            <a:r>
              <a:rPr lang="en" dirty="0"/>
              <a:t>.</a:t>
            </a:r>
            <a:endParaRPr dirty="0"/>
          </a:p>
          <a:p>
            <a:pPr marL="914400" lvl="1" indent="-298450" algn="l" rtl="0">
              <a:spcBef>
                <a:spcPts val="0"/>
              </a:spcBef>
              <a:spcAft>
                <a:spcPts val="0"/>
              </a:spcAft>
              <a:buSzPts val="1100"/>
              <a:buChar char="○"/>
            </a:pPr>
            <a:r>
              <a:rPr lang="en" dirty="0"/>
              <a:t>The final will also consist of both written and practical components, weighted (40/60).</a:t>
            </a:r>
            <a:endParaRPr dirty="0"/>
          </a:p>
          <a:p>
            <a:pPr marL="914400" lvl="1" indent="-298450" algn="l" rtl="0">
              <a:spcBef>
                <a:spcPts val="0"/>
              </a:spcBef>
              <a:spcAft>
                <a:spcPts val="0"/>
              </a:spcAft>
              <a:buSzPts val="1100"/>
              <a:buChar char="○"/>
            </a:pPr>
            <a:r>
              <a:rPr lang="en" b="1" i="1" dirty="0">
                <a:solidFill>
                  <a:srgbClr val="FF0000"/>
                </a:solidFill>
              </a:rPr>
              <a:t>The final exam will be worth </a:t>
            </a:r>
            <a:r>
              <a:rPr lang="en" b="1" i="1" dirty="0">
                <a:solidFill>
                  <a:srgbClr val="FF0000"/>
                </a:solidFill>
                <a:highlight>
                  <a:srgbClr val="FFFF00"/>
                </a:highlight>
              </a:rPr>
              <a:t>21% </a:t>
            </a:r>
            <a:r>
              <a:rPr lang="en" b="1" i="1" dirty="0">
                <a:solidFill>
                  <a:srgbClr val="FF0000"/>
                </a:solidFill>
              </a:rPr>
              <a:t>of your final grade.</a:t>
            </a:r>
            <a:endParaRPr b="1" i="1" dirty="0">
              <a:solidFill>
                <a:srgbClr val="FF0000"/>
              </a:solidFill>
            </a:endParaRPr>
          </a:p>
        </p:txBody>
      </p:sp>
      <p:sp>
        <p:nvSpPr>
          <p:cNvPr id="185" name="Google Shape;18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186" name="Google Shape;186;p25"/>
          <p:cNvSpPr txBox="1">
            <a:spLocks noGrp="1"/>
          </p:cNvSpPr>
          <p:nvPr>
            <p:ph type="body" idx="3"/>
          </p:nvPr>
        </p:nvSpPr>
        <p:spPr>
          <a:xfrm>
            <a:off x="321550" y="4073150"/>
            <a:ext cx="3706500" cy="738900"/>
          </a:xfrm>
          <a:prstGeom prst="rect">
            <a:avLst/>
          </a:prstGeom>
        </p:spPr>
        <p:txBody>
          <a:bodyPr spcFirstLastPara="1" wrap="square" lIns="91425" tIns="91425" rIns="91425" bIns="91425" anchor="ctr" anchorCtr="0">
            <a:spAutoFit/>
          </a:bodyPr>
          <a:lstStyle/>
          <a:p>
            <a:pPr marL="0" lvl="0" indent="0" algn="l" rtl="0">
              <a:lnSpc>
                <a:spcPct val="100000"/>
              </a:lnSpc>
              <a:spcBef>
                <a:spcPts val="0"/>
              </a:spcBef>
              <a:spcAft>
                <a:spcPts val="0"/>
              </a:spcAft>
              <a:buNone/>
            </a:pPr>
            <a:r>
              <a:rPr lang="en" sz="1200"/>
              <a:t>The mid-semester exams are </a:t>
            </a:r>
            <a:r>
              <a:rPr lang="en" sz="1200" b="1" i="1">
                <a:solidFill>
                  <a:srgbClr val="FF0000"/>
                </a:solidFill>
              </a:rPr>
              <a:t>not</a:t>
            </a:r>
            <a:r>
              <a:rPr lang="en" sz="1200">
                <a:solidFill>
                  <a:srgbClr val="FF0000"/>
                </a:solidFill>
              </a:rPr>
              <a:t> </a:t>
            </a:r>
            <a:r>
              <a:rPr lang="en" sz="1200"/>
              <a:t>cumulative; each will focus on a specific series of units. The final exam </a:t>
            </a:r>
            <a:r>
              <a:rPr lang="en" sz="1200" b="1" i="1">
                <a:solidFill>
                  <a:srgbClr val="FF0000"/>
                </a:solidFill>
              </a:rPr>
              <a:t>will</a:t>
            </a:r>
            <a:r>
              <a:rPr lang="en" sz="1200">
                <a:solidFill>
                  <a:srgbClr val="FF0000"/>
                </a:solidFill>
              </a:rPr>
              <a:t> </a:t>
            </a:r>
            <a:r>
              <a:rPr lang="en" sz="1200"/>
              <a:t>be cumulative.</a:t>
            </a:r>
            <a:endParaRPr sz="1200"/>
          </a:p>
        </p:txBody>
      </p:sp>
      <p:sp>
        <p:nvSpPr>
          <p:cNvPr id="187" name="Google Shape;187;p25"/>
          <p:cNvSpPr txBox="1"/>
          <p:nvPr/>
        </p:nvSpPr>
        <p:spPr>
          <a:xfrm>
            <a:off x="579157" y="1494094"/>
            <a:ext cx="1270200" cy="123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
                <a:solidFill>
                  <a:srgbClr val="666666"/>
                </a:solidFill>
                <a:latin typeface="Roboto"/>
                <a:ea typeface="Roboto"/>
                <a:cs typeface="Roboto"/>
                <a:sym typeface="Roboto"/>
              </a:rPr>
              <a:t>John Q. Student (jqs2312)</a:t>
            </a:r>
            <a:endParaRPr sz="500">
              <a:solidFill>
                <a:srgbClr val="666666"/>
              </a:solidFill>
              <a:latin typeface="Roboto"/>
              <a:ea typeface="Roboto"/>
              <a:cs typeface="Roboto"/>
              <a:sym typeface="Roboto"/>
            </a:endParaRPr>
          </a:p>
        </p:txBody>
      </p:sp>
      <p:pic>
        <p:nvPicPr>
          <p:cNvPr id="188" name="Google Shape;188;p25"/>
          <p:cNvPicPr preferRelativeResize="0"/>
          <p:nvPr/>
        </p:nvPicPr>
        <p:blipFill>
          <a:blip r:embed="rId4">
            <a:alphaModFix/>
          </a:blip>
          <a:stretch>
            <a:fillRect/>
          </a:stretch>
        </p:blipFill>
        <p:spPr>
          <a:xfrm>
            <a:off x="1579853" y="1271300"/>
            <a:ext cx="2299639" cy="2651673"/>
          </a:xfrm>
          <a:prstGeom prst="rect">
            <a:avLst/>
          </a:prstGeom>
          <a:noFill/>
          <a:ln w="19050"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p:cTn id="7" dur="1000"/>
                                        <p:tgtEl>
                                          <p:spTgt spid="1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4">
                                            <p:txEl>
                                              <p:pRg st="1" end="1"/>
                                            </p:txEl>
                                          </p:spTgt>
                                        </p:tgtEl>
                                        <p:attrNameLst>
                                          <p:attrName>style.visibility</p:attrName>
                                        </p:attrNameLst>
                                      </p:cBhvr>
                                      <p:to>
                                        <p:strVal val="visible"/>
                                      </p:to>
                                    </p:set>
                                    <p:animEffect transition="in" filter="fade">
                                      <p:cBhvr>
                                        <p:cTn id="12" dur="1000"/>
                                        <p:tgtEl>
                                          <p:spTgt spid="1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
                                            <p:txEl>
                                              <p:pRg st="2" end="2"/>
                                            </p:txEl>
                                          </p:spTgt>
                                        </p:tgtEl>
                                        <p:attrNameLst>
                                          <p:attrName>style.visibility</p:attrName>
                                        </p:attrNameLst>
                                      </p:cBhvr>
                                      <p:to>
                                        <p:strVal val="visible"/>
                                      </p:to>
                                    </p:set>
                                    <p:animEffect transition="in" filter="fade">
                                      <p:cBhvr>
                                        <p:cTn id="17" dur="1000"/>
                                        <p:tgtEl>
                                          <p:spTgt spid="1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4">
                                            <p:txEl>
                                              <p:pRg st="3" end="3"/>
                                            </p:txEl>
                                          </p:spTgt>
                                        </p:tgtEl>
                                        <p:attrNameLst>
                                          <p:attrName>style.visibility</p:attrName>
                                        </p:attrNameLst>
                                      </p:cBhvr>
                                      <p:to>
                                        <p:strVal val="visible"/>
                                      </p:to>
                                    </p:set>
                                    <p:animEffect transition="in" filter="fade">
                                      <p:cBhvr>
                                        <p:cTn id="22" dur="1000"/>
                                        <p:tgtEl>
                                          <p:spTgt spid="18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4">
                                            <p:txEl>
                                              <p:pRg st="4" end="4"/>
                                            </p:txEl>
                                          </p:spTgt>
                                        </p:tgtEl>
                                        <p:attrNameLst>
                                          <p:attrName>style.visibility</p:attrName>
                                        </p:attrNameLst>
                                      </p:cBhvr>
                                      <p:to>
                                        <p:strVal val="visible"/>
                                      </p:to>
                                    </p:set>
                                    <p:animEffect transition="in" filter="fade">
                                      <p:cBhvr>
                                        <p:cTn id="27" dur="1000"/>
                                        <p:tgtEl>
                                          <p:spTgt spid="18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4">
                                            <p:txEl>
                                              <p:pRg st="5" end="5"/>
                                            </p:txEl>
                                          </p:spTgt>
                                        </p:tgtEl>
                                        <p:attrNameLst>
                                          <p:attrName>style.visibility</p:attrName>
                                        </p:attrNameLst>
                                      </p:cBhvr>
                                      <p:to>
                                        <p:strVal val="visible"/>
                                      </p:to>
                                    </p:set>
                                    <p:animEffect transition="in" filter="fade">
                                      <p:cBhvr>
                                        <p:cTn id="32" dur="1000"/>
                                        <p:tgtEl>
                                          <p:spTgt spid="18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4">
                                            <p:txEl>
                                              <p:pRg st="6" end="6"/>
                                            </p:txEl>
                                          </p:spTgt>
                                        </p:tgtEl>
                                        <p:attrNameLst>
                                          <p:attrName>style.visibility</p:attrName>
                                        </p:attrNameLst>
                                      </p:cBhvr>
                                      <p:to>
                                        <p:strVal val="visible"/>
                                      </p:to>
                                    </p:set>
                                    <p:animEffect transition="in" filter="fade">
                                      <p:cBhvr>
                                        <p:cTn id="37" dur="1000"/>
                                        <p:tgtEl>
                                          <p:spTgt spid="18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84">
                                            <p:txEl>
                                              <p:pRg st="7" end="7"/>
                                            </p:txEl>
                                          </p:spTgt>
                                        </p:tgtEl>
                                        <p:attrNameLst>
                                          <p:attrName>style.visibility</p:attrName>
                                        </p:attrNameLst>
                                      </p:cBhvr>
                                      <p:to>
                                        <p:strVal val="visible"/>
                                      </p:to>
                                    </p:set>
                                    <p:animEffect transition="in" filter="fade">
                                      <p:cBhvr>
                                        <p:cTn id="42" dur="1000"/>
                                        <p:tgtEl>
                                          <p:spTgt spid="18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84">
                                            <p:txEl>
                                              <p:pRg st="8" end="8"/>
                                            </p:txEl>
                                          </p:spTgt>
                                        </p:tgtEl>
                                        <p:attrNameLst>
                                          <p:attrName>style.visibility</p:attrName>
                                        </p:attrNameLst>
                                      </p:cBhvr>
                                      <p:to>
                                        <p:strVal val="visible"/>
                                      </p:to>
                                    </p:set>
                                    <p:animEffect transition="in" filter="fade">
                                      <p:cBhvr>
                                        <p:cTn id="47" dur="1000"/>
                                        <p:tgtEl>
                                          <p:spTgt spid="18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86"/>
                                        </p:tgtEl>
                                        <p:attrNameLst>
                                          <p:attrName>style.visibility</p:attrName>
                                        </p:attrNameLst>
                                      </p:cBhvr>
                                      <p:to>
                                        <p:strVal val="visible"/>
                                      </p:to>
                                    </p:set>
                                    <p:animEffect transition="in" filter="fade">
                                      <p:cBhvr>
                                        <p:cTn id="52" dur="10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5264725" y="286325"/>
            <a:ext cx="3706500" cy="6156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t>MyCourses</a:t>
            </a:r>
            <a:endParaRPr/>
          </a:p>
        </p:txBody>
      </p:sp>
      <p:sp>
        <p:nvSpPr>
          <p:cNvPr id="194" name="Google Shape;194;p26"/>
          <p:cNvSpPr txBox="1">
            <a:spLocks noGrp="1"/>
          </p:cNvSpPr>
          <p:nvPr>
            <p:ph type="body" idx="1"/>
          </p:nvPr>
        </p:nvSpPr>
        <p:spPr>
          <a:xfrm>
            <a:off x="338700" y="246375"/>
            <a:ext cx="4166400" cy="44607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You will use MyCourses throughout the course for many important activities.</a:t>
            </a:r>
            <a:endParaRPr dirty="0"/>
          </a:p>
          <a:p>
            <a:pPr marL="914400" lvl="1" indent="-298450" algn="l" rtl="0">
              <a:spcBef>
                <a:spcPts val="0"/>
              </a:spcBef>
              <a:spcAft>
                <a:spcPts val="0"/>
              </a:spcAft>
              <a:buSzPts val="1100"/>
              <a:buChar char="○"/>
            </a:pPr>
            <a:r>
              <a:rPr lang="en" dirty="0"/>
              <a:t>Important resources including links to GitHub Classroom, Discord, and more</a:t>
            </a:r>
            <a:endParaRPr dirty="0"/>
          </a:p>
          <a:p>
            <a:pPr marL="914400" lvl="1" indent="-298450" algn="l" rtl="0">
              <a:spcBef>
                <a:spcPts val="0"/>
              </a:spcBef>
              <a:spcAft>
                <a:spcPts val="0"/>
              </a:spcAft>
              <a:buSzPts val="1100"/>
              <a:buChar char="○"/>
            </a:pPr>
            <a:r>
              <a:rPr lang="en" dirty="0"/>
              <a:t>Quizzes &amp; Exams</a:t>
            </a:r>
            <a:endParaRPr dirty="0"/>
          </a:p>
          <a:p>
            <a:pPr marL="914400" lvl="1" indent="-298450" algn="l" rtl="0">
              <a:spcBef>
                <a:spcPts val="0"/>
              </a:spcBef>
              <a:spcAft>
                <a:spcPts val="0"/>
              </a:spcAft>
              <a:buSzPts val="1100"/>
              <a:buChar char="○"/>
            </a:pPr>
            <a:r>
              <a:rPr lang="en" dirty="0"/>
              <a:t>Lecture Materials</a:t>
            </a:r>
            <a:endParaRPr dirty="0"/>
          </a:p>
          <a:p>
            <a:pPr marL="914400" lvl="1" indent="-298450" algn="l" rtl="0">
              <a:spcBef>
                <a:spcPts val="0"/>
              </a:spcBef>
              <a:spcAft>
                <a:spcPts val="0"/>
              </a:spcAft>
              <a:buSzPts val="1100"/>
              <a:buChar char="○"/>
            </a:pPr>
            <a:r>
              <a:rPr lang="en" dirty="0"/>
              <a:t>Homework Assignments</a:t>
            </a:r>
            <a:endParaRPr dirty="0"/>
          </a:p>
          <a:p>
            <a:pPr marL="914400" lvl="1" indent="-298450" algn="l" rtl="0">
              <a:spcBef>
                <a:spcPts val="0"/>
              </a:spcBef>
              <a:spcAft>
                <a:spcPts val="0"/>
              </a:spcAft>
              <a:buSzPts val="1100"/>
              <a:buChar char="○"/>
            </a:pPr>
            <a:r>
              <a:rPr lang="en" dirty="0"/>
              <a:t>Grades &amp; </a:t>
            </a:r>
            <a:r>
              <a:rPr lang="en" b="1" i="1" dirty="0">
                <a:solidFill>
                  <a:srgbClr val="FF0000"/>
                </a:solidFill>
              </a:rPr>
              <a:t>Feedback</a:t>
            </a:r>
            <a:endParaRPr b="1" i="1" dirty="0">
              <a:solidFill>
                <a:srgbClr val="FF0000"/>
              </a:solidFill>
            </a:endParaRPr>
          </a:p>
          <a:p>
            <a:pPr marL="914400" lvl="1" indent="-298450" algn="l" rtl="0">
              <a:spcBef>
                <a:spcPts val="0"/>
              </a:spcBef>
              <a:spcAft>
                <a:spcPts val="0"/>
              </a:spcAft>
              <a:buSzPts val="1100"/>
              <a:buChar char="○"/>
            </a:pPr>
            <a:r>
              <a:rPr lang="en" dirty="0"/>
              <a:t>Announcements</a:t>
            </a:r>
            <a:endParaRPr dirty="0"/>
          </a:p>
          <a:p>
            <a:pPr marL="457200" lvl="0" indent="-311150" algn="l" rtl="0">
              <a:spcBef>
                <a:spcPts val="0"/>
              </a:spcBef>
              <a:spcAft>
                <a:spcPts val="0"/>
              </a:spcAft>
              <a:buSzPts val="1300"/>
              <a:buChar char="●"/>
            </a:pPr>
            <a:r>
              <a:rPr lang="en" dirty="0"/>
              <a:t>You can also use MyCourses to find contact information</a:t>
            </a:r>
            <a:endParaRPr dirty="0"/>
          </a:p>
          <a:p>
            <a:pPr marL="914400" lvl="1" indent="-298450" algn="l" rtl="0">
              <a:spcBef>
                <a:spcPts val="0"/>
              </a:spcBef>
              <a:spcAft>
                <a:spcPts val="0"/>
              </a:spcAft>
              <a:buSzPts val="1100"/>
              <a:buChar char="○"/>
            </a:pPr>
            <a:r>
              <a:rPr lang="en" dirty="0"/>
              <a:t>Your instructor</a:t>
            </a:r>
            <a:endParaRPr dirty="0"/>
          </a:p>
          <a:p>
            <a:pPr marL="914400" lvl="1" indent="-298450" algn="l" rtl="0">
              <a:spcBef>
                <a:spcPts val="0"/>
              </a:spcBef>
              <a:spcAft>
                <a:spcPts val="0"/>
              </a:spcAft>
              <a:buSzPts val="1100"/>
              <a:buChar char="○"/>
            </a:pPr>
            <a:r>
              <a:rPr lang="en" dirty="0"/>
              <a:t>Course assistants</a:t>
            </a:r>
            <a:endParaRPr dirty="0"/>
          </a:p>
          <a:p>
            <a:pPr marL="914400" lvl="1" indent="-298450" algn="l" rtl="0">
              <a:spcBef>
                <a:spcPts val="0"/>
              </a:spcBef>
              <a:spcAft>
                <a:spcPts val="0"/>
              </a:spcAft>
              <a:buSzPts val="1100"/>
              <a:buChar char="○"/>
            </a:pPr>
            <a:r>
              <a:rPr lang="en" dirty="0"/>
              <a:t>Fellow students</a:t>
            </a:r>
            <a:endParaRPr dirty="0"/>
          </a:p>
          <a:p>
            <a:pPr marL="914400" lvl="1" indent="-298450" algn="l" rtl="0">
              <a:spcBef>
                <a:spcPts val="0"/>
              </a:spcBef>
              <a:spcAft>
                <a:spcPts val="0"/>
              </a:spcAft>
              <a:buSzPts val="1100"/>
              <a:buChar char="○"/>
            </a:pPr>
            <a:r>
              <a:rPr lang="en" dirty="0"/>
              <a:t>SIS</a:t>
            </a:r>
            <a:endParaRPr dirty="0"/>
          </a:p>
          <a:p>
            <a:pPr marL="457200" lvl="0" indent="-311150" algn="l" rtl="0">
              <a:spcBef>
                <a:spcPts val="0"/>
              </a:spcBef>
              <a:spcAft>
                <a:spcPts val="0"/>
              </a:spcAft>
              <a:buSzPts val="1300"/>
              <a:buChar char="●"/>
            </a:pPr>
            <a:r>
              <a:rPr lang="en" dirty="0"/>
              <a:t>You </a:t>
            </a:r>
            <a:r>
              <a:rPr lang="en" b="1" i="1" dirty="0">
                <a:solidFill>
                  <a:srgbClr val="FF0000"/>
                </a:solidFill>
              </a:rPr>
              <a:t>will not</a:t>
            </a:r>
            <a:r>
              <a:rPr lang="en" dirty="0"/>
              <a:t> use MyCourses to submit solutions to assignments or practicas.</a:t>
            </a:r>
            <a:endParaRPr dirty="0"/>
          </a:p>
          <a:p>
            <a:pPr marL="914400" lvl="1" indent="-298450" algn="l" rtl="0">
              <a:spcBef>
                <a:spcPts val="0"/>
              </a:spcBef>
              <a:spcAft>
                <a:spcPts val="0"/>
              </a:spcAft>
              <a:buSzPts val="1100"/>
              <a:buChar char="○"/>
            </a:pPr>
            <a:r>
              <a:rPr lang="en" dirty="0"/>
              <a:t>Instead, you will simply push your code to GitHub before the deadline.</a:t>
            </a:r>
            <a:endParaRPr dirty="0"/>
          </a:p>
          <a:p>
            <a:pPr marL="914400" lvl="1" indent="-298450" algn="l" rtl="0">
              <a:spcBef>
                <a:spcPts val="0"/>
              </a:spcBef>
              <a:spcAft>
                <a:spcPts val="0"/>
              </a:spcAft>
              <a:buSzPts val="1100"/>
              <a:buChar char="○"/>
            </a:pPr>
            <a:r>
              <a:rPr lang="en" dirty="0"/>
              <a:t>Your grader will pull the code directly from GitHub.</a:t>
            </a:r>
            <a:endParaRPr dirty="0"/>
          </a:p>
        </p:txBody>
      </p:sp>
      <p:sp>
        <p:nvSpPr>
          <p:cNvPr id="195" name="Google Shape;195;p26"/>
          <p:cNvSpPr txBox="1">
            <a:spLocks noGrp="1"/>
          </p:cNvSpPr>
          <p:nvPr>
            <p:ph type="sldNum" idx="12"/>
          </p:nvPr>
        </p:nvSpPr>
        <p:spPr>
          <a:xfrm>
            <a:off x="90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196" name="Google Shape;196;p26"/>
          <p:cNvSpPr txBox="1">
            <a:spLocks noGrp="1"/>
          </p:cNvSpPr>
          <p:nvPr>
            <p:ph type="body" idx="3"/>
          </p:nvPr>
        </p:nvSpPr>
        <p:spPr>
          <a:xfrm>
            <a:off x="5264725" y="4293725"/>
            <a:ext cx="3706500" cy="554100"/>
          </a:xfrm>
          <a:prstGeom prst="rect">
            <a:avLst/>
          </a:prstGeom>
        </p:spPr>
        <p:txBody>
          <a:bodyPr spcFirstLastPara="1" wrap="square" lIns="91425" tIns="91425" rIns="91425" bIns="91425" anchor="t" anchorCtr="0">
            <a:spAutoFit/>
          </a:bodyPr>
          <a:lstStyle/>
          <a:p>
            <a:pPr marL="0" lvl="0" indent="0" algn="l" rtl="0">
              <a:lnSpc>
                <a:spcPct val="100000"/>
              </a:lnSpc>
              <a:spcBef>
                <a:spcPts val="0"/>
              </a:spcBef>
              <a:spcAft>
                <a:spcPts val="1600"/>
              </a:spcAft>
              <a:buNone/>
            </a:pPr>
            <a:r>
              <a:rPr lang="en" sz="1200"/>
              <a:t>It's probably a good idea to spend a few minutes taking a quick tour of MyCourses now…</a:t>
            </a:r>
            <a:endParaRPr sz="1200"/>
          </a:p>
        </p:txBody>
      </p:sp>
      <p:pic>
        <p:nvPicPr>
          <p:cNvPr id="197" name="Google Shape;197;p26"/>
          <p:cNvPicPr preferRelativeResize="0"/>
          <p:nvPr/>
        </p:nvPicPr>
        <p:blipFill>
          <a:blip r:embed="rId3">
            <a:alphaModFix/>
          </a:blip>
          <a:stretch>
            <a:fillRect/>
          </a:stretch>
        </p:blipFill>
        <p:spPr>
          <a:xfrm>
            <a:off x="5259600" y="1054325"/>
            <a:ext cx="3716741" cy="3087000"/>
          </a:xfrm>
          <a:prstGeom prst="rect">
            <a:avLst/>
          </a:prstGeom>
          <a:noFill/>
          <a:ln w="19050"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10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Grading Scheme</a:t>
            </a:r>
            <a:endParaRPr/>
          </a:p>
        </p:txBody>
      </p:sp>
      <p:sp>
        <p:nvSpPr>
          <p:cNvPr id="203" name="Google Shape;203;p27"/>
          <p:cNvSpPr txBox="1">
            <a:spLocks noGrp="1"/>
          </p:cNvSpPr>
          <p:nvPr>
            <p:ph type="body" idx="1"/>
          </p:nvPr>
        </p:nvSpPr>
        <p:spPr>
          <a:xfrm>
            <a:off x="433400" y="1526600"/>
            <a:ext cx="4352400" cy="3163800"/>
          </a:xfrm>
          <a:prstGeom prst="rect">
            <a:avLst/>
          </a:prstGeom>
        </p:spPr>
        <p:txBody>
          <a:bodyPr spcFirstLastPara="1" wrap="square" lIns="91425" tIns="91425" rIns="91425" bIns="91425" anchor="ctr" anchorCtr="0">
            <a:spAutoFit/>
          </a:bodyPr>
          <a:lstStyle/>
          <a:p>
            <a:pPr marL="457200" lvl="0" indent="-311150" algn="l" rtl="0">
              <a:spcBef>
                <a:spcPts val="0"/>
              </a:spcBef>
              <a:spcAft>
                <a:spcPts val="0"/>
              </a:spcAft>
              <a:buSzPts val="1300"/>
              <a:buChar char="●"/>
            </a:pPr>
            <a:r>
              <a:rPr lang="en"/>
              <a:t>This course has an intentionally generous grading scheme with </a:t>
            </a:r>
            <a:r>
              <a:rPr lang="en" b="1" i="1">
                <a:solidFill>
                  <a:srgbClr val="FF0000"/>
                </a:solidFill>
              </a:rPr>
              <a:t>rounding already built in</a:t>
            </a:r>
            <a:r>
              <a:rPr lang="en"/>
              <a:t>.</a:t>
            </a:r>
            <a:endParaRPr/>
          </a:p>
          <a:p>
            <a:pPr marL="914400" lvl="1" indent="-298450" algn="l" rtl="0">
              <a:spcBef>
                <a:spcPts val="0"/>
              </a:spcBef>
              <a:spcAft>
                <a:spcPts val="0"/>
              </a:spcAft>
              <a:buSzPts val="1100"/>
              <a:buChar char="○"/>
            </a:pPr>
            <a:r>
              <a:rPr lang="en"/>
              <a:t>For example, in a typical grading scheme, an 89% would be considered a B+, but in Software Development &amp; Problem Solving it is considered to be an A-.</a:t>
            </a:r>
            <a:endParaRPr/>
          </a:p>
          <a:p>
            <a:pPr marL="457200" lvl="0" indent="-311150" algn="l" rtl="0">
              <a:spcBef>
                <a:spcPts val="0"/>
              </a:spcBef>
              <a:spcAft>
                <a:spcPts val="0"/>
              </a:spcAft>
              <a:buSzPts val="1300"/>
              <a:buChar char="●"/>
            </a:pPr>
            <a:r>
              <a:rPr lang="en"/>
              <a:t>While your instructor always has the final say, it is the course policy that grades are </a:t>
            </a:r>
            <a:r>
              <a:rPr lang="en" b="1" i="1">
                <a:solidFill>
                  <a:srgbClr val="FF0000"/>
                </a:solidFill>
              </a:rPr>
              <a:t>not</a:t>
            </a:r>
            <a:r>
              <a:rPr lang="en">
                <a:solidFill>
                  <a:srgbClr val="FF0000"/>
                </a:solidFill>
              </a:rPr>
              <a:t> </a:t>
            </a:r>
            <a:r>
              <a:rPr lang="en"/>
              <a:t>rounded to the next higher grade.</a:t>
            </a:r>
            <a:endParaRPr/>
          </a:p>
          <a:p>
            <a:pPr marL="914400" lvl="1" indent="-298450" algn="l" rtl="0">
              <a:spcBef>
                <a:spcPts val="0"/>
              </a:spcBef>
              <a:spcAft>
                <a:spcPts val="0"/>
              </a:spcAft>
              <a:buSzPts val="1100"/>
              <a:buChar char="○"/>
            </a:pPr>
            <a:r>
              <a:rPr lang="en"/>
              <a:t>e.g. an 88.9% is a B+, not an A-.</a:t>
            </a:r>
            <a:endParaRPr/>
          </a:p>
          <a:p>
            <a:pPr marL="914400" lvl="1" indent="-298450" algn="l" rtl="0">
              <a:spcBef>
                <a:spcPts val="0"/>
              </a:spcBef>
              <a:spcAft>
                <a:spcPts val="0"/>
              </a:spcAft>
              <a:buSzPts val="1100"/>
              <a:buChar char="○"/>
            </a:pPr>
            <a:r>
              <a:rPr lang="en"/>
              <a:t>This would in effect be rounding the grade </a:t>
            </a:r>
            <a:r>
              <a:rPr lang="en" b="1" i="1">
                <a:solidFill>
                  <a:srgbClr val="FF0000"/>
                </a:solidFill>
              </a:rPr>
              <a:t>twice</a:t>
            </a:r>
            <a:r>
              <a:rPr lang="en"/>
              <a:t>.</a:t>
            </a:r>
            <a:endParaRPr/>
          </a:p>
          <a:p>
            <a:pPr marL="457200" lvl="0" indent="-311150" algn="l" rtl="0">
              <a:spcBef>
                <a:spcPts val="0"/>
              </a:spcBef>
              <a:spcAft>
                <a:spcPts val="0"/>
              </a:spcAft>
              <a:buSzPts val="1300"/>
              <a:buChar char="●"/>
            </a:pPr>
            <a:r>
              <a:rPr lang="en"/>
              <a:t>Given the number of students taking the course, the only way to be fair and equitable is to apply the same standards to everyone.</a:t>
            </a:r>
            <a:endParaRPr/>
          </a:p>
        </p:txBody>
      </p:sp>
      <p:sp>
        <p:nvSpPr>
          <p:cNvPr id="204" name="Google Shape;20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graphicFrame>
        <p:nvGraphicFramePr>
          <p:cNvPr id="205" name="Google Shape;205;p27"/>
          <p:cNvGraphicFramePr/>
          <p:nvPr/>
        </p:nvGraphicFramePr>
        <p:xfrm>
          <a:off x="5435325" y="1337900"/>
          <a:ext cx="2805650" cy="3687750"/>
        </p:xfrm>
        <a:graphic>
          <a:graphicData uri="http://schemas.openxmlformats.org/drawingml/2006/table">
            <a:tbl>
              <a:tblPr>
                <a:noFill/>
                <a:tableStyleId>{2FCB1160-5DE0-4640-B606-BB3D1CB5E3DE}</a:tableStyleId>
              </a:tblPr>
              <a:tblGrid>
                <a:gridCol w="1402825">
                  <a:extLst>
                    <a:ext uri="{9D8B030D-6E8A-4147-A177-3AD203B41FA5}">
                      <a16:colId xmlns:a16="http://schemas.microsoft.com/office/drawing/2014/main" val="20000"/>
                    </a:ext>
                  </a:extLst>
                </a:gridCol>
                <a:gridCol w="1402825">
                  <a:extLst>
                    <a:ext uri="{9D8B030D-6E8A-4147-A177-3AD203B41FA5}">
                      <a16:colId xmlns:a16="http://schemas.microsoft.com/office/drawing/2014/main" val="20001"/>
                    </a:ext>
                  </a:extLst>
                </a:gridCol>
              </a:tblGrid>
              <a:tr h="0">
                <a:tc>
                  <a:txBody>
                    <a:bodyPr/>
                    <a:lstStyle/>
                    <a:p>
                      <a:pPr marL="0" lvl="0" indent="0" algn="ctr" rtl="0">
                        <a:spcBef>
                          <a:spcPts val="0"/>
                        </a:spcBef>
                        <a:spcAft>
                          <a:spcPts val="0"/>
                        </a:spcAft>
                        <a:buNone/>
                      </a:pPr>
                      <a:r>
                        <a:rPr lang="en" sz="1000" b="1">
                          <a:solidFill>
                            <a:srgbClr val="FFFFFF"/>
                          </a:solidFill>
                        </a:rPr>
                        <a:t>Letter Grade</a:t>
                      </a:r>
                      <a:endParaRPr sz="10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000" b="1">
                          <a:solidFill>
                            <a:srgbClr val="FFFFFF"/>
                          </a:solidFill>
                        </a:rPr>
                        <a:t>% Range</a:t>
                      </a:r>
                      <a:endParaRPr sz="1000" b="1">
                        <a:solidFill>
                          <a:srgbClr val="FFFFFF"/>
                        </a:solidFill>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A</a:t>
                      </a:r>
                      <a:r>
                        <a:rPr lang="en" sz="1000">
                          <a:solidFill>
                            <a:srgbClr val="FFFFFF"/>
                          </a:solidFill>
                          <a:latin typeface="Consolas"/>
                          <a:ea typeface="Consolas"/>
                          <a:cs typeface="Consolas"/>
                          <a:sym typeface="Consolas"/>
                        </a:rPr>
                        <a:t>.</a:t>
                      </a:r>
                      <a:endParaRPr sz="1000">
                        <a:solidFill>
                          <a:srgbClr val="FFFFFF"/>
                        </a:solidFill>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92%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A-</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89%</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B+</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86%</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B</a:t>
                      </a:r>
                      <a:r>
                        <a:rPr lang="en" sz="1000">
                          <a:solidFill>
                            <a:srgbClr val="FFFFFF"/>
                          </a:solidFill>
                          <a:latin typeface="Consolas"/>
                          <a:ea typeface="Consolas"/>
                          <a:cs typeface="Consolas"/>
                          <a:sym typeface="Consolas"/>
                        </a:rPr>
                        <a:t>.</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82%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B-</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79%</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C+</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76%</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C</a:t>
                      </a:r>
                      <a:r>
                        <a:rPr lang="en" sz="1000">
                          <a:solidFill>
                            <a:srgbClr val="FFFFFF"/>
                          </a:solidFill>
                          <a:latin typeface="Consolas"/>
                          <a:ea typeface="Consolas"/>
                          <a:cs typeface="Consolas"/>
                          <a:sym typeface="Consolas"/>
                        </a:rPr>
                        <a:t>.</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72%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C-</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69%</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D</a:t>
                      </a:r>
                      <a:r>
                        <a:rPr lang="en" sz="1000">
                          <a:solidFill>
                            <a:srgbClr val="FFFFFF"/>
                          </a:solidFill>
                          <a:latin typeface="Consolas"/>
                          <a:ea typeface="Consolas"/>
                          <a:cs typeface="Consolas"/>
                          <a:sym typeface="Consolas"/>
                        </a:rPr>
                        <a:t>.</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&gt;= 59%</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0">
                <a:tc>
                  <a:txBody>
                    <a:bodyPr/>
                    <a:lstStyle/>
                    <a:p>
                      <a:pPr marL="0" lvl="0" indent="0" algn="ctr" rtl="0">
                        <a:spcBef>
                          <a:spcPts val="0"/>
                        </a:spcBef>
                        <a:spcAft>
                          <a:spcPts val="0"/>
                        </a:spcAft>
                        <a:buNone/>
                      </a:pPr>
                      <a:r>
                        <a:rPr lang="en" sz="1000">
                          <a:latin typeface="Consolas"/>
                          <a:ea typeface="Consolas"/>
                          <a:cs typeface="Consolas"/>
                          <a:sym typeface="Consolas"/>
                        </a:rPr>
                        <a:t>F</a:t>
                      </a:r>
                      <a:r>
                        <a:rPr lang="en" sz="1000">
                          <a:solidFill>
                            <a:srgbClr val="FFFFFF"/>
                          </a:solidFill>
                          <a:latin typeface="Consolas"/>
                          <a:ea typeface="Consolas"/>
                          <a:cs typeface="Consolas"/>
                          <a:sym typeface="Consolas"/>
                        </a:rPr>
                        <a:t>.</a:t>
                      </a:r>
                      <a:endParaRPr sz="1000">
                        <a:latin typeface="Consolas"/>
                        <a:ea typeface="Consolas"/>
                        <a:cs typeface="Consolas"/>
                        <a:sym typeface="Consolas"/>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000"/>
                        <a:t>&lt; 59%</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xEl>
                                              <p:pRg st="0" end="0"/>
                                            </p:txEl>
                                          </p:spTgt>
                                        </p:tgtEl>
                                        <p:attrNameLst>
                                          <p:attrName>style.visibility</p:attrName>
                                        </p:attrNameLst>
                                      </p:cBhvr>
                                      <p:to>
                                        <p:strVal val="visible"/>
                                      </p:to>
                                    </p:set>
                                    <p:animEffect transition="in" filter="fade">
                                      <p:cBhvr>
                                        <p:cTn id="7" dur="1000"/>
                                        <p:tgtEl>
                                          <p:spTgt spid="2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3">
                                            <p:txEl>
                                              <p:pRg st="1" end="1"/>
                                            </p:txEl>
                                          </p:spTgt>
                                        </p:tgtEl>
                                        <p:attrNameLst>
                                          <p:attrName>style.visibility</p:attrName>
                                        </p:attrNameLst>
                                      </p:cBhvr>
                                      <p:to>
                                        <p:strVal val="visible"/>
                                      </p:to>
                                    </p:set>
                                    <p:animEffect transition="in" filter="fade">
                                      <p:cBhvr>
                                        <p:cTn id="12" dur="1000"/>
                                        <p:tgtEl>
                                          <p:spTgt spid="2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3">
                                            <p:txEl>
                                              <p:pRg st="2" end="2"/>
                                            </p:txEl>
                                          </p:spTgt>
                                        </p:tgtEl>
                                        <p:attrNameLst>
                                          <p:attrName>style.visibility</p:attrName>
                                        </p:attrNameLst>
                                      </p:cBhvr>
                                      <p:to>
                                        <p:strVal val="visible"/>
                                      </p:to>
                                    </p:set>
                                    <p:animEffect transition="in" filter="fade">
                                      <p:cBhvr>
                                        <p:cTn id="17" dur="1000"/>
                                        <p:tgtEl>
                                          <p:spTgt spid="20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3">
                                            <p:txEl>
                                              <p:pRg st="3" end="3"/>
                                            </p:txEl>
                                          </p:spTgt>
                                        </p:tgtEl>
                                        <p:attrNameLst>
                                          <p:attrName>style.visibility</p:attrName>
                                        </p:attrNameLst>
                                      </p:cBhvr>
                                      <p:to>
                                        <p:strVal val="visible"/>
                                      </p:to>
                                    </p:set>
                                    <p:animEffect transition="in" filter="fade">
                                      <p:cBhvr>
                                        <p:cTn id="22" dur="1000"/>
                                        <p:tgtEl>
                                          <p:spTgt spid="20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03">
                                            <p:txEl>
                                              <p:pRg st="4" end="4"/>
                                            </p:txEl>
                                          </p:spTgt>
                                        </p:tgtEl>
                                        <p:attrNameLst>
                                          <p:attrName>style.visibility</p:attrName>
                                        </p:attrNameLst>
                                      </p:cBhvr>
                                      <p:to>
                                        <p:strVal val="visible"/>
                                      </p:to>
                                    </p:set>
                                    <p:animEffect transition="in" filter="fade">
                                      <p:cBhvr>
                                        <p:cTn id="27" dur="1000"/>
                                        <p:tgtEl>
                                          <p:spTgt spid="20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3">
                                            <p:txEl>
                                              <p:pRg st="5" end="5"/>
                                            </p:txEl>
                                          </p:spTgt>
                                        </p:tgtEl>
                                        <p:attrNameLst>
                                          <p:attrName>style.visibility</p:attrName>
                                        </p:attrNameLst>
                                      </p:cBhvr>
                                      <p:to>
                                        <p:strVal val="visible"/>
                                      </p:to>
                                    </p:set>
                                    <p:animEffect transition="in" filter="fade">
                                      <p:cBhvr>
                                        <p:cTn id="32" dur="1000"/>
                                        <p:tgtEl>
                                          <p:spTgt spid="2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Academic Honesty</a:t>
            </a:r>
            <a:endParaRPr/>
          </a:p>
        </p:txBody>
      </p:sp>
      <p:sp>
        <p:nvSpPr>
          <p:cNvPr id="211" name="Google Shape;211;p28"/>
          <p:cNvSpPr txBox="1">
            <a:spLocks noGrp="1"/>
          </p:cNvSpPr>
          <p:nvPr>
            <p:ph type="body" idx="1"/>
          </p:nvPr>
        </p:nvSpPr>
        <p:spPr>
          <a:xfrm>
            <a:off x="311700" y="1505700"/>
            <a:ext cx="4191600" cy="3283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As members of an academic community, both students and faculty share responsibility for maintaining high standards of personal and professional integrity.</a:t>
            </a:r>
            <a:endParaRPr/>
          </a:p>
          <a:p>
            <a:pPr marL="457200" lvl="0" indent="-311150" algn="l" rtl="0">
              <a:spcBef>
                <a:spcPts val="0"/>
              </a:spcBef>
              <a:spcAft>
                <a:spcPts val="0"/>
              </a:spcAft>
              <a:buSzPts val="1300"/>
              <a:buChar char="●"/>
            </a:pPr>
            <a:r>
              <a:rPr lang="en"/>
              <a:t>Collaborating with other students on the solutions to any </a:t>
            </a:r>
            <a:r>
              <a:rPr lang="en" b="1" i="1">
                <a:solidFill>
                  <a:srgbClr val="FF0000"/>
                </a:solidFill>
              </a:rPr>
              <a:t>individual assignment</a:t>
            </a:r>
            <a:r>
              <a:rPr lang="en">
                <a:solidFill>
                  <a:srgbClr val="FF0000"/>
                </a:solidFill>
              </a:rPr>
              <a:t> </a:t>
            </a:r>
            <a:r>
              <a:rPr lang="en"/>
              <a:t>(including </a:t>
            </a:r>
            <a:r>
              <a:rPr lang="en" b="1" i="1">
                <a:solidFill>
                  <a:srgbClr val="FF0000"/>
                </a:solidFill>
              </a:rPr>
              <a:t>quizzes</a:t>
            </a:r>
            <a:r>
              <a:rPr lang="en"/>
              <a:t>, </a:t>
            </a:r>
            <a:r>
              <a:rPr lang="en" b="1" i="1">
                <a:solidFill>
                  <a:srgbClr val="FF0000"/>
                </a:solidFill>
              </a:rPr>
              <a:t>homework assignments</a:t>
            </a:r>
            <a:r>
              <a:rPr lang="en"/>
              <a:t>, </a:t>
            </a:r>
            <a:r>
              <a:rPr lang="en" b="1" i="1">
                <a:solidFill>
                  <a:srgbClr val="FF0000"/>
                </a:solidFill>
              </a:rPr>
              <a:t>mini-practicas</a:t>
            </a:r>
            <a:r>
              <a:rPr lang="en"/>
              <a:t>, and </a:t>
            </a:r>
            <a:r>
              <a:rPr lang="en" b="1" i="1">
                <a:solidFill>
                  <a:srgbClr val="FF0000"/>
                </a:solidFill>
              </a:rPr>
              <a:t>exams</a:t>
            </a:r>
            <a:r>
              <a:rPr lang="en"/>
              <a:t>) is cheating, and thus a violation of </a:t>
            </a:r>
            <a:r>
              <a:rPr lang="en" u="sng">
                <a:solidFill>
                  <a:schemeClr val="hlink"/>
                </a:solidFill>
                <a:hlinkClick r:id="rId3"/>
              </a:rPr>
              <a:t>RIT’s Academic Integrity Policy</a:t>
            </a:r>
            <a:r>
              <a:rPr lang="en"/>
              <a:t>.</a:t>
            </a:r>
            <a:endParaRPr/>
          </a:p>
          <a:p>
            <a:pPr marL="457200" lvl="0" indent="-311150" algn="l" rtl="0">
              <a:spcBef>
                <a:spcPts val="0"/>
              </a:spcBef>
              <a:spcAft>
                <a:spcPts val="0"/>
              </a:spcAft>
              <a:buSzPts val="1300"/>
              <a:buChar char="●"/>
            </a:pPr>
            <a:r>
              <a:rPr lang="en"/>
              <a:t>“Over collaborating” involves sharing information at any level of detail that results in two or more students writing essentially identical solutions to all or part of an individual assignment.</a:t>
            </a:r>
            <a:endParaRPr/>
          </a:p>
        </p:txBody>
      </p:sp>
      <p:sp>
        <p:nvSpPr>
          <p:cNvPr id="212" name="Google Shape;212;p28"/>
          <p:cNvSpPr txBox="1">
            <a:spLocks noGrp="1"/>
          </p:cNvSpPr>
          <p:nvPr>
            <p:ph type="body" idx="2"/>
          </p:nvPr>
        </p:nvSpPr>
        <p:spPr>
          <a:xfrm>
            <a:off x="4693800" y="1505700"/>
            <a:ext cx="4138500" cy="3283500"/>
          </a:xfrm>
          <a:prstGeom prst="rect">
            <a:avLst/>
          </a:prstGeom>
        </p:spPr>
        <p:txBody>
          <a:bodyPr spcFirstLastPara="1" wrap="square" lIns="91425" tIns="91425" rIns="91425" bIns="91425" anchor="ctr" anchorCtr="0">
            <a:noAutofit/>
          </a:bodyPr>
          <a:lstStyle/>
          <a:p>
            <a:pPr marL="457200" lvl="0" indent="-311150" algn="l" rtl="0">
              <a:spcBef>
                <a:spcPts val="0"/>
              </a:spcBef>
              <a:spcAft>
                <a:spcPts val="0"/>
              </a:spcAft>
              <a:buSzPts val="1300"/>
              <a:buChar char="●"/>
            </a:pPr>
            <a:r>
              <a:rPr lang="en" dirty="0"/>
              <a:t>If a violation of the academic integrity policy is suspected, the course faculty will conduct an investigation.</a:t>
            </a:r>
            <a:endParaRPr dirty="0"/>
          </a:p>
          <a:p>
            <a:pPr marL="914400" lvl="1" indent="-298450" algn="l" rtl="0">
              <a:spcBef>
                <a:spcPts val="0"/>
              </a:spcBef>
              <a:spcAft>
                <a:spcPts val="0"/>
              </a:spcAft>
              <a:buSzPts val="1100"/>
              <a:buChar char="○"/>
            </a:pPr>
            <a:r>
              <a:rPr lang="en" dirty="0"/>
              <a:t>This will include an interview with the student(s) involved.</a:t>
            </a:r>
            <a:endParaRPr dirty="0"/>
          </a:p>
          <a:p>
            <a:pPr marL="457200" lvl="0" indent="-311150" algn="l" rtl="0">
              <a:spcBef>
                <a:spcPts val="0"/>
              </a:spcBef>
              <a:spcAft>
                <a:spcPts val="0"/>
              </a:spcAft>
              <a:buSzPts val="1300"/>
              <a:buChar char="●"/>
            </a:pPr>
            <a:r>
              <a:rPr lang="en" dirty="0"/>
              <a:t>If the student(s) is/are found to have violated RIT’s Academic Integrity Policy, the penalty may include:</a:t>
            </a:r>
            <a:endParaRPr dirty="0"/>
          </a:p>
          <a:p>
            <a:pPr marL="914400" lvl="1" indent="-298450" algn="l" rtl="0">
              <a:spcBef>
                <a:spcPts val="0"/>
              </a:spcBef>
              <a:spcAft>
                <a:spcPts val="0"/>
              </a:spcAft>
              <a:buSzPts val="1100"/>
              <a:buChar char="○"/>
            </a:pPr>
            <a:r>
              <a:rPr lang="en" dirty="0"/>
              <a:t>A </a:t>
            </a:r>
            <a:r>
              <a:rPr lang="en" b="1" i="1" dirty="0">
                <a:solidFill>
                  <a:srgbClr val="FF0000"/>
                </a:solidFill>
              </a:rPr>
              <a:t>zero grade on the assignment</a:t>
            </a:r>
            <a:r>
              <a:rPr lang="en" dirty="0"/>
              <a:t> for a first minor offense.</a:t>
            </a:r>
            <a:endParaRPr dirty="0"/>
          </a:p>
          <a:p>
            <a:pPr marL="914400" lvl="1" indent="-298450" algn="l" rtl="0">
              <a:spcBef>
                <a:spcPts val="0"/>
              </a:spcBef>
              <a:spcAft>
                <a:spcPts val="0"/>
              </a:spcAft>
              <a:buSzPts val="1100"/>
              <a:buChar char="○"/>
            </a:pPr>
            <a:r>
              <a:rPr lang="en" dirty="0"/>
              <a:t>A </a:t>
            </a:r>
            <a:r>
              <a:rPr lang="en" b="1" i="1" dirty="0">
                <a:solidFill>
                  <a:srgbClr val="FF0000"/>
                </a:solidFill>
              </a:rPr>
              <a:t>zero grade in the course</a:t>
            </a:r>
            <a:r>
              <a:rPr lang="en" dirty="0"/>
              <a:t> for an egregious offense or a second minor offense.</a:t>
            </a:r>
            <a:endParaRPr dirty="0"/>
          </a:p>
          <a:p>
            <a:pPr marL="914400" lvl="1" indent="-298450" algn="l" rtl="0">
              <a:spcBef>
                <a:spcPts val="0"/>
              </a:spcBef>
              <a:spcAft>
                <a:spcPts val="0"/>
              </a:spcAft>
              <a:buSzPts val="1100"/>
              <a:buChar char="○"/>
            </a:pPr>
            <a:r>
              <a:rPr lang="en" b="1" i="1" dirty="0">
                <a:solidFill>
                  <a:srgbClr val="FF0000"/>
                </a:solidFill>
              </a:rPr>
              <a:t>Expulsion from your academic program</a:t>
            </a:r>
            <a:r>
              <a:rPr lang="en" dirty="0"/>
              <a:t>.</a:t>
            </a:r>
            <a:endParaRPr dirty="0"/>
          </a:p>
          <a:p>
            <a:pPr marL="914400" lvl="1" indent="-298450" algn="l" rtl="0">
              <a:spcBef>
                <a:spcPts val="0"/>
              </a:spcBef>
              <a:spcAft>
                <a:spcPts val="0"/>
              </a:spcAft>
              <a:buSzPts val="1100"/>
              <a:buChar char="○"/>
            </a:pPr>
            <a:r>
              <a:rPr lang="en" b="1" i="1" dirty="0">
                <a:solidFill>
                  <a:srgbClr val="FF0000"/>
                </a:solidFill>
              </a:rPr>
              <a:t>Expulsion from the university</a:t>
            </a:r>
            <a:r>
              <a:rPr lang="en" dirty="0"/>
              <a:t>.</a:t>
            </a:r>
            <a:endParaRPr dirty="0"/>
          </a:p>
          <a:p>
            <a:pPr marL="457200" lvl="0" indent="-311150" algn="l" rtl="0">
              <a:spcBef>
                <a:spcPts val="0"/>
              </a:spcBef>
              <a:spcAft>
                <a:spcPts val="0"/>
              </a:spcAft>
              <a:buSzPts val="1300"/>
              <a:buChar char="●"/>
            </a:pPr>
            <a:r>
              <a:rPr lang="en" dirty="0">
                <a:highlight>
                  <a:srgbClr val="FFFF00"/>
                </a:highlight>
              </a:rPr>
              <a:t>You will presently be taking a quiz on this topic.</a:t>
            </a:r>
            <a:endParaRPr dirty="0">
              <a:highlight>
                <a:srgbClr val="FFFF00"/>
              </a:highlight>
            </a:endParaRPr>
          </a:p>
        </p:txBody>
      </p:sp>
      <p:sp>
        <p:nvSpPr>
          <p:cNvPr id="213" name="Google Shape;21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1">
                                            <p:txEl>
                                              <p:pRg st="0" end="0"/>
                                            </p:txEl>
                                          </p:spTgt>
                                        </p:tgtEl>
                                        <p:attrNameLst>
                                          <p:attrName>style.visibility</p:attrName>
                                        </p:attrNameLst>
                                      </p:cBhvr>
                                      <p:to>
                                        <p:strVal val="visible"/>
                                      </p:to>
                                    </p:set>
                                    <p:animEffect transition="in" filter="fade">
                                      <p:cBhvr>
                                        <p:cTn id="7" dur="1000"/>
                                        <p:tgtEl>
                                          <p:spTgt spid="2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1">
                                            <p:txEl>
                                              <p:pRg st="1" end="1"/>
                                            </p:txEl>
                                          </p:spTgt>
                                        </p:tgtEl>
                                        <p:attrNameLst>
                                          <p:attrName>style.visibility</p:attrName>
                                        </p:attrNameLst>
                                      </p:cBhvr>
                                      <p:to>
                                        <p:strVal val="visible"/>
                                      </p:to>
                                    </p:set>
                                    <p:animEffect transition="in" filter="fade">
                                      <p:cBhvr>
                                        <p:cTn id="12" dur="1000"/>
                                        <p:tgtEl>
                                          <p:spTgt spid="2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1">
                                            <p:txEl>
                                              <p:pRg st="2" end="2"/>
                                            </p:txEl>
                                          </p:spTgt>
                                        </p:tgtEl>
                                        <p:attrNameLst>
                                          <p:attrName>style.visibility</p:attrName>
                                        </p:attrNameLst>
                                      </p:cBhvr>
                                      <p:to>
                                        <p:strVal val="visible"/>
                                      </p:to>
                                    </p:set>
                                    <p:animEffect transition="in" filter="fade">
                                      <p:cBhvr>
                                        <p:cTn id="17" dur="1000"/>
                                        <p:tgtEl>
                                          <p:spTgt spid="2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2">
                                            <p:txEl>
                                              <p:pRg st="0" end="0"/>
                                            </p:txEl>
                                          </p:spTgt>
                                        </p:tgtEl>
                                        <p:attrNameLst>
                                          <p:attrName>style.visibility</p:attrName>
                                        </p:attrNameLst>
                                      </p:cBhvr>
                                      <p:to>
                                        <p:strVal val="visible"/>
                                      </p:to>
                                    </p:set>
                                    <p:animEffect transition="in" filter="fade">
                                      <p:cBhvr>
                                        <p:cTn id="22" dur="1000"/>
                                        <p:tgtEl>
                                          <p:spTgt spid="21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2">
                                            <p:txEl>
                                              <p:pRg st="1" end="1"/>
                                            </p:txEl>
                                          </p:spTgt>
                                        </p:tgtEl>
                                        <p:attrNameLst>
                                          <p:attrName>style.visibility</p:attrName>
                                        </p:attrNameLst>
                                      </p:cBhvr>
                                      <p:to>
                                        <p:strVal val="visible"/>
                                      </p:to>
                                    </p:set>
                                    <p:animEffect transition="in" filter="fade">
                                      <p:cBhvr>
                                        <p:cTn id="27" dur="1000"/>
                                        <p:tgtEl>
                                          <p:spTgt spid="212">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12">
                                            <p:txEl>
                                              <p:pRg st="2" end="2"/>
                                            </p:txEl>
                                          </p:spTgt>
                                        </p:tgtEl>
                                        <p:attrNameLst>
                                          <p:attrName>style.visibility</p:attrName>
                                        </p:attrNameLst>
                                      </p:cBhvr>
                                      <p:to>
                                        <p:strVal val="visible"/>
                                      </p:to>
                                    </p:set>
                                    <p:animEffect transition="in" filter="fade">
                                      <p:cBhvr>
                                        <p:cTn id="32" dur="1000"/>
                                        <p:tgtEl>
                                          <p:spTgt spid="21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2">
                                            <p:txEl>
                                              <p:pRg st="3" end="3"/>
                                            </p:txEl>
                                          </p:spTgt>
                                        </p:tgtEl>
                                        <p:attrNameLst>
                                          <p:attrName>style.visibility</p:attrName>
                                        </p:attrNameLst>
                                      </p:cBhvr>
                                      <p:to>
                                        <p:strVal val="visible"/>
                                      </p:to>
                                    </p:set>
                                    <p:animEffect transition="in" filter="fade">
                                      <p:cBhvr>
                                        <p:cTn id="37" dur="1000"/>
                                        <p:tgtEl>
                                          <p:spTgt spid="212">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12">
                                            <p:txEl>
                                              <p:pRg st="4" end="4"/>
                                            </p:txEl>
                                          </p:spTgt>
                                        </p:tgtEl>
                                        <p:attrNameLst>
                                          <p:attrName>style.visibility</p:attrName>
                                        </p:attrNameLst>
                                      </p:cBhvr>
                                      <p:to>
                                        <p:strVal val="visible"/>
                                      </p:to>
                                    </p:set>
                                    <p:animEffect transition="in" filter="fade">
                                      <p:cBhvr>
                                        <p:cTn id="42" dur="1000"/>
                                        <p:tgtEl>
                                          <p:spTgt spid="212">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12">
                                            <p:txEl>
                                              <p:pRg st="5" end="5"/>
                                            </p:txEl>
                                          </p:spTgt>
                                        </p:tgtEl>
                                        <p:attrNameLst>
                                          <p:attrName>style.visibility</p:attrName>
                                        </p:attrNameLst>
                                      </p:cBhvr>
                                      <p:to>
                                        <p:strVal val="visible"/>
                                      </p:to>
                                    </p:set>
                                    <p:animEffect transition="in" filter="fade">
                                      <p:cBhvr>
                                        <p:cTn id="47" dur="1000"/>
                                        <p:tgtEl>
                                          <p:spTgt spid="212">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2">
                                            <p:txEl>
                                              <p:pRg st="6" end="6"/>
                                            </p:txEl>
                                          </p:spTgt>
                                        </p:tgtEl>
                                        <p:attrNameLst>
                                          <p:attrName>style.visibility</p:attrName>
                                        </p:attrNameLst>
                                      </p:cBhvr>
                                      <p:to>
                                        <p:strVal val="visible"/>
                                      </p:to>
                                    </p:set>
                                    <p:animEffect transition="in" filter="fade">
                                      <p:cBhvr>
                                        <p:cTn id="52" dur="1000"/>
                                        <p:tgtEl>
                                          <p:spTgt spid="212">
                                            <p:txEl>
                                              <p:pRg st="6" end="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12">
                                            <p:txEl>
                                              <p:pRg st="7" end="7"/>
                                            </p:txEl>
                                          </p:spTgt>
                                        </p:tgtEl>
                                        <p:attrNameLst>
                                          <p:attrName>style.visibility</p:attrName>
                                        </p:attrNameLst>
                                      </p:cBhvr>
                                      <p:to>
                                        <p:strVal val="visible"/>
                                      </p:to>
                                    </p:set>
                                    <p:animEffect transition="in" filter="fade">
                                      <p:cBhvr>
                                        <p:cTn id="57" dur="1000"/>
                                        <p:tgtEl>
                                          <p:spTgt spid="2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9"/>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Code Generation</a:t>
            </a:r>
            <a:endParaRPr/>
          </a:p>
        </p:txBody>
      </p:sp>
      <p:sp>
        <p:nvSpPr>
          <p:cNvPr id="219" name="Google Shape;219;p29"/>
          <p:cNvSpPr txBox="1">
            <a:spLocks noGrp="1"/>
          </p:cNvSpPr>
          <p:nvPr>
            <p:ph type="body" idx="1"/>
          </p:nvPr>
        </p:nvSpPr>
        <p:spPr>
          <a:xfrm>
            <a:off x="311700" y="1505700"/>
            <a:ext cx="3999900" cy="27438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Using software tools to generate all or part of a solution to a homework assignment is a violation of the Academic Integrity Policy.</a:t>
            </a:r>
            <a:endParaRPr dirty="0"/>
          </a:p>
          <a:p>
            <a:pPr marL="914400" lvl="1" indent="-298450" algn="l" rtl="0">
              <a:spcBef>
                <a:spcPts val="0"/>
              </a:spcBef>
              <a:spcAft>
                <a:spcPts val="0"/>
              </a:spcAft>
              <a:buSzPts val="1100"/>
              <a:buChar char="○"/>
            </a:pPr>
            <a:r>
              <a:rPr lang="en" dirty="0"/>
              <a:t>The penalty for each violation is a </a:t>
            </a:r>
            <a:r>
              <a:rPr lang="en" b="1" i="1" dirty="0">
                <a:solidFill>
                  <a:srgbClr val="FF0000"/>
                </a:solidFill>
              </a:rPr>
              <a:t>zero on the assignment</a:t>
            </a:r>
            <a:r>
              <a:rPr lang="en" dirty="0"/>
              <a:t>.</a:t>
            </a:r>
            <a:endParaRPr dirty="0"/>
          </a:p>
          <a:p>
            <a:pPr marL="457200" lvl="0" indent="-311150" algn="l" rtl="0">
              <a:spcBef>
                <a:spcPts val="0"/>
              </a:spcBef>
              <a:spcAft>
                <a:spcPts val="0"/>
              </a:spcAft>
              <a:buSzPts val="1300"/>
              <a:buChar char="●"/>
            </a:pPr>
            <a:r>
              <a:rPr lang="en" dirty="0"/>
              <a:t>Using software tools to generate all or part of a solution to a practical exam is considered an egregious violation of the Academic Integrity Policy.</a:t>
            </a:r>
            <a:endParaRPr dirty="0"/>
          </a:p>
          <a:p>
            <a:pPr marL="914400" lvl="1" indent="-298450" algn="l" rtl="0">
              <a:spcBef>
                <a:spcPts val="0"/>
              </a:spcBef>
              <a:spcAft>
                <a:spcPts val="0"/>
              </a:spcAft>
              <a:buSzPts val="1100"/>
              <a:buChar char="○"/>
            </a:pPr>
            <a:r>
              <a:rPr lang="en" dirty="0"/>
              <a:t>The penalty for an egregious violation is an </a:t>
            </a:r>
            <a:r>
              <a:rPr lang="en" b="1" i="1" dirty="0">
                <a:solidFill>
                  <a:srgbClr val="FF0000"/>
                </a:solidFill>
              </a:rPr>
              <a:t>automatic F in the course</a:t>
            </a:r>
            <a:r>
              <a:rPr lang="en" dirty="0"/>
              <a:t>, even if it is the first violation. </a:t>
            </a:r>
            <a:endParaRPr dirty="0"/>
          </a:p>
        </p:txBody>
      </p:sp>
      <p:sp>
        <p:nvSpPr>
          <p:cNvPr id="220" name="Google Shape;220;p29"/>
          <p:cNvSpPr txBox="1">
            <a:spLocks noGrp="1"/>
          </p:cNvSpPr>
          <p:nvPr>
            <p:ph type="body" idx="2"/>
          </p:nvPr>
        </p:nvSpPr>
        <p:spPr>
          <a:xfrm>
            <a:off x="4832400" y="1505700"/>
            <a:ext cx="3999900" cy="32700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Students will be required to demonstrate a practical application of their programming skills during the mini-practica, midterm exams, and the final exam.</a:t>
            </a:r>
            <a:endParaRPr dirty="0"/>
          </a:p>
          <a:p>
            <a:pPr marL="914400" lvl="1" indent="-298450" algn="l" rtl="0">
              <a:spcBef>
                <a:spcPts val="0"/>
              </a:spcBef>
              <a:spcAft>
                <a:spcPts val="0"/>
              </a:spcAft>
              <a:buSzPts val="1100"/>
              <a:buChar char="○"/>
            </a:pPr>
            <a:r>
              <a:rPr lang="en" dirty="0"/>
              <a:t>Students will be monitored by Course Assistants and their instructors during these exams.</a:t>
            </a:r>
            <a:endParaRPr dirty="0"/>
          </a:p>
          <a:p>
            <a:pPr marL="457200" lvl="0" indent="-311150" algn="l" rtl="0">
              <a:spcBef>
                <a:spcPts val="0"/>
              </a:spcBef>
              <a:spcAft>
                <a:spcPts val="0"/>
              </a:spcAft>
              <a:buSzPts val="1300"/>
              <a:buChar char="●"/>
            </a:pPr>
            <a:r>
              <a:rPr lang="en" dirty="0"/>
              <a:t>Homework assignments are assigned to give students an opportunity to practice the skills that they will need to master to do well on their exams.</a:t>
            </a:r>
            <a:endParaRPr dirty="0"/>
          </a:p>
          <a:p>
            <a:pPr marL="457200" lvl="0" indent="-311150" algn="l" rtl="0">
              <a:spcBef>
                <a:spcPts val="0"/>
              </a:spcBef>
              <a:spcAft>
                <a:spcPts val="0"/>
              </a:spcAft>
              <a:buSzPts val="1300"/>
              <a:buChar char="●"/>
            </a:pPr>
            <a:r>
              <a:rPr lang="en" dirty="0">
                <a:highlight>
                  <a:srgbClr val="FFFF00"/>
                </a:highlight>
              </a:rPr>
              <a:t>Students who rely on AI Code Generation to complete their homework assignments will be unprepared for their practical exams.</a:t>
            </a:r>
            <a:endParaRPr dirty="0">
              <a:highlight>
                <a:srgbClr val="FFFF00"/>
              </a:highlight>
            </a:endParaRPr>
          </a:p>
        </p:txBody>
      </p:sp>
      <p:sp>
        <p:nvSpPr>
          <p:cNvPr id="221" name="Google Shape;221;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Academic Honesty Warning</a:t>
            </a:r>
            <a:endParaRPr/>
          </a:p>
        </p:txBody>
      </p:sp>
      <p:sp>
        <p:nvSpPr>
          <p:cNvPr id="227" name="Google Shape;227;p30"/>
          <p:cNvSpPr txBox="1">
            <a:spLocks noGrp="1"/>
          </p:cNvSpPr>
          <p:nvPr>
            <p:ph type="body" idx="1"/>
          </p:nvPr>
        </p:nvSpPr>
        <p:spPr>
          <a:xfrm>
            <a:off x="311700" y="1505700"/>
            <a:ext cx="8343000" cy="30762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1600" dirty="0">
                <a:solidFill>
                  <a:srgbClr val="000000"/>
                </a:solidFill>
                <a:highlight>
                  <a:srgbClr val="FFFF00"/>
                </a:highlight>
              </a:rPr>
              <a:t>Students who offer solutions or detailed information for assignments or exams bear the same level of responsibility as those who receive and submit such solutions.</a:t>
            </a:r>
            <a:endParaRPr sz="1600" dirty="0">
              <a:solidFill>
                <a:srgbClr val="000000"/>
              </a:solidFill>
              <a:highlight>
                <a:srgbClr val="FFFF00"/>
              </a:highlight>
            </a:endParaRPr>
          </a:p>
          <a:p>
            <a:pPr marL="0" lvl="0" indent="0" algn="l" rtl="0">
              <a:lnSpc>
                <a:spcPct val="90000"/>
              </a:lnSpc>
              <a:spcBef>
                <a:spcPts val="0"/>
              </a:spcBef>
              <a:spcAft>
                <a:spcPts val="0"/>
              </a:spcAft>
              <a:buNone/>
            </a:pPr>
            <a:endParaRPr sz="1600" dirty="0">
              <a:solidFill>
                <a:srgbClr val="000000"/>
              </a:solidFill>
            </a:endParaRPr>
          </a:p>
          <a:p>
            <a:pPr marL="0" lvl="0" indent="0" algn="l" rtl="0">
              <a:lnSpc>
                <a:spcPct val="90000"/>
              </a:lnSpc>
              <a:spcBef>
                <a:spcPts val="0"/>
              </a:spcBef>
              <a:spcAft>
                <a:spcPts val="0"/>
              </a:spcAft>
              <a:buNone/>
            </a:pPr>
            <a:r>
              <a:rPr lang="en" sz="1600" dirty="0">
                <a:solidFill>
                  <a:srgbClr val="000000"/>
                </a:solidFill>
              </a:rPr>
              <a:t>If you are found to have breached the Academic Honesty policy on an exam or assignment, your previously submitted work, whether graded or ungraded, will be examined. </a:t>
            </a:r>
            <a:r>
              <a:rPr lang="en" sz="1600" dirty="0">
                <a:solidFill>
                  <a:srgbClr val="000000"/>
                </a:solidFill>
                <a:highlight>
                  <a:srgbClr val="FFFF00"/>
                </a:highlight>
              </a:rPr>
              <a:t>Each assignment or exam that violates the Academic Honesty policy will be treated as a </a:t>
            </a:r>
            <a:r>
              <a:rPr lang="en" sz="1600" u="sng" dirty="0">
                <a:solidFill>
                  <a:srgbClr val="000000"/>
                </a:solidFill>
                <a:highlight>
                  <a:srgbClr val="FFFF00"/>
                </a:highlight>
              </a:rPr>
              <a:t>separate</a:t>
            </a:r>
            <a:r>
              <a:rPr lang="en" sz="1600" dirty="0">
                <a:solidFill>
                  <a:srgbClr val="000000"/>
                </a:solidFill>
                <a:highlight>
                  <a:srgbClr val="FFFF00"/>
                </a:highlight>
              </a:rPr>
              <a:t> violation.</a:t>
            </a:r>
            <a:endParaRPr sz="1600" dirty="0">
              <a:highlight>
                <a:srgbClr val="FFFF00"/>
              </a:highlight>
            </a:endParaRPr>
          </a:p>
        </p:txBody>
      </p:sp>
      <p:sp>
        <p:nvSpPr>
          <p:cNvPr id="228" name="Google Shape;228;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 Information</a:t>
            </a:r>
            <a:endParaRPr/>
          </a:p>
        </p:txBody>
      </p:sp>
      <p:sp>
        <p:nvSpPr>
          <p:cNvPr id="78" name="Google Shape;78;p14"/>
          <p:cNvSpPr txBox="1">
            <a:spLocks noGrp="1"/>
          </p:cNvSpPr>
          <p:nvPr>
            <p:ph type="body" idx="1"/>
          </p:nvPr>
        </p:nvSpPr>
        <p:spPr>
          <a:xfrm>
            <a:off x="130050" y="1505700"/>
            <a:ext cx="4702500" cy="3372600"/>
          </a:xfrm>
          <a:prstGeom prst="rect">
            <a:avLst/>
          </a:prstGeom>
        </p:spPr>
        <p:txBody>
          <a:bodyPr spcFirstLastPara="1" wrap="square" lIns="91425" tIns="91425" rIns="91425" bIns="91425" anchor="t" anchorCtr="0">
            <a:noAutofit/>
          </a:bodyPr>
          <a:lstStyle/>
          <a:p>
            <a:pPr marL="457200" lvl="0" indent="-323850" algn="l" rtl="0">
              <a:lnSpc>
                <a:spcPct val="100000"/>
              </a:lnSpc>
              <a:spcBef>
                <a:spcPts val="0"/>
              </a:spcBef>
              <a:spcAft>
                <a:spcPts val="0"/>
              </a:spcAft>
              <a:buSzPts val="1500"/>
              <a:buChar char="●"/>
            </a:pPr>
            <a:r>
              <a:rPr lang="en" sz="1500" u="sng" dirty="0"/>
              <a:t>Course Title</a:t>
            </a:r>
            <a:r>
              <a:rPr lang="en" sz="1500" dirty="0"/>
              <a:t>: GCIS-124 </a:t>
            </a:r>
            <a:r>
              <a:rPr lang="en" sz="1500" i="1" dirty="0"/>
              <a:t>Software Development &amp; Problem Solving II</a:t>
            </a:r>
            <a:endParaRPr sz="1500" i="1" dirty="0"/>
          </a:p>
          <a:p>
            <a:pPr marL="457200" lvl="0" indent="-323850" algn="l" rtl="0">
              <a:lnSpc>
                <a:spcPct val="100000"/>
              </a:lnSpc>
              <a:spcBef>
                <a:spcPts val="0"/>
              </a:spcBef>
              <a:spcAft>
                <a:spcPts val="0"/>
              </a:spcAft>
              <a:buSzPts val="1500"/>
              <a:buChar char="●"/>
            </a:pPr>
            <a:r>
              <a:rPr lang="en" sz="1500" dirty="0"/>
              <a:t>Course Home Page</a:t>
            </a:r>
            <a:endParaRPr sz="1500" dirty="0"/>
          </a:p>
          <a:p>
            <a:pPr marL="914400" lvl="1" indent="-323850" algn="l" rtl="0">
              <a:lnSpc>
                <a:spcPct val="100000"/>
              </a:lnSpc>
              <a:spcBef>
                <a:spcPts val="0"/>
              </a:spcBef>
              <a:spcAft>
                <a:spcPts val="0"/>
              </a:spcAft>
              <a:buSzPts val="1500"/>
              <a:buChar char="○"/>
            </a:pPr>
            <a:r>
              <a:rPr lang="en" sz="1500" u="sng" dirty="0">
                <a:solidFill>
                  <a:schemeClr val="hlink"/>
                </a:solidFill>
                <a:hlinkClick r:id="rId3"/>
              </a:rPr>
              <a:t>Schedule of Topics</a:t>
            </a:r>
            <a:endParaRPr sz="1500" dirty="0"/>
          </a:p>
          <a:p>
            <a:pPr marL="914400" lvl="1" indent="-323850" algn="l" rtl="0">
              <a:lnSpc>
                <a:spcPct val="100000"/>
              </a:lnSpc>
              <a:spcBef>
                <a:spcPts val="0"/>
              </a:spcBef>
              <a:spcAft>
                <a:spcPts val="0"/>
              </a:spcAft>
              <a:buSzPts val="1500"/>
              <a:buChar char="○"/>
            </a:pPr>
            <a:r>
              <a:rPr lang="en" sz="1500" u="sng" dirty="0">
                <a:solidFill>
                  <a:schemeClr val="hlink"/>
                </a:solidFill>
                <a:hlinkClick r:id="rId4"/>
              </a:rPr>
              <a:t>Syllabus</a:t>
            </a:r>
            <a:endParaRPr sz="1500" dirty="0"/>
          </a:p>
          <a:p>
            <a:pPr marL="914400" lvl="1" indent="-323850" algn="l" rtl="0">
              <a:lnSpc>
                <a:spcPct val="100000"/>
              </a:lnSpc>
              <a:spcBef>
                <a:spcPts val="0"/>
              </a:spcBef>
              <a:spcAft>
                <a:spcPts val="0"/>
              </a:spcAft>
              <a:buSzPts val="1500"/>
              <a:buChar char="○"/>
            </a:pPr>
            <a:r>
              <a:rPr lang="en" sz="1500" dirty="0"/>
              <a:t>Resources</a:t>
            </a:r>
            <a:endParaRPr sz="1500" dirty="0"/>
          </a:p>
          <a:p>
            <a:pPr marL="457200" lvl="0" indent="-323850" algn="l" rtl="0">
              <a:lnSpc>
                <a:spcPct val="100000"/>
              </a:lnSpc>
              <a:spcBef>
                <a:spcPts val="0"/>
              </a:spcBef>
              <a:spcAft>
                <a:spcPts val="0"/>
              </a:spcAft>
              <a:buSzPts val="1500"/>
              <a:buChar char="●"/>
            </a:pPr>
            <a:r>
              <a:rPr lang="en" sz="1500" dirty="0"/>
              <a:t>MyCourses</a:t>
            </a:r>
            <a:endParaRPr sz="1500" dirty="0"/>
          </a:p>
          <a:p>
            <a:pPr marL="914400" lvl="1" indent="-323850" algn="l" rtl="0">
              <a:lnSpc>
                <a:spcPct val="100000"/>
              </a:lnSpc>
              <a:spcBef>
                <a:spcPts val="0"/>
              </a:spcBef>
              <a:spcAft>
                <a:spcPts val="0"/>
              </a:spcAft>
              <a:buSzPts val="1500"/>
              <a:buChar char="○"/>
            </a:pPr>
            <a:r>
              <a:rPr lang="en" sz="1500" dirty="0"/>
              <a:t>Important Links &amp; Resources</a:t>
            </a:r>
            <a:endParaRPr sz="1500" dirty="0"/>
          </a:p>
          <a:p>
            <a:pPr marL="914400" lvl="1" indent="-323850" algn="l" rtl="0">
              <a:lnSpc>
                <a:spcPct val="100000"/>
              </a:lnSpc>
              <a:spcBef>
                <a:spcPts val="0"/>
              </a:spcBef>
              <a:spcAft>
                <a:spcPts val="0"/>
              </a:spcAft>
              <a:buSzPts val="1500"/>
              <a:buChar char="○"/>
            </a:pPr>
            <a:r>
              <a:rPr lang="en" sz="1500" dirty="0"/>
              <a:t>Instructor Office Hours/Contact Info</a:t>
            </a:r>
            <a:endParaRPr sz="1500" dirty="0"/>
          </a:p>
          <a:p>
            <a:pPr marL="914400" lvl="1" indent="-323850" algn="l" rtl="0">
              <a:lnSpc>
                <a:spcPct val="100000"/>
              </a:lnSpc>
              <a:spcBef>
                <a:spcPts val="0"/>
              </a:spcBef>
              <a:spcAft>
                <a:spcPts val="0"/>
              </a:spcAft>
              <a:buSzPts val="1500"/>
              <a:buChar char="○"/>
            </a:pPr>
            <a:r>
              <a:rPr lang="en" sz="1500" dirty="0"/>
              <a:t>Course Materials / Quiz</a:t>
            </a:r>
            <a:endParaRPr sz="1500" dirty="0"/>
          </a:p>
          <a:p>
            <a:pPr marL="914400" lvl="1" indent="-323850" algn="l" rtl="0">
              <a:lnSpc>
                <a:spcPct val="100000"/>
              </a:lnSpc>
              <a:spcBef>
                <a:spcPts val="0"/>
              </a:spcBef>
              <a:spcAft>
                <a:spcPts val="0"/>
              </a:spcAft>
              <a:buSzPts val="1500"/>
              <a:buChar char="○"/>
            </a:pPr>
            <a:r>
              <a:rPr lang="en" sz="1500" dirty="0"/>
              <a:t>Grades</a:t>
            </a:r>
            <a:endParaRPr sz="1500" dirty="0"/>
          </a:p>
          <a:p>
            <a:pPr marL="457200" lvl="0" indent="-323850" algn="l" rtl="0">
              <a:lnSpc>
                <a:spcPct val="100000"/>
              </a:lnSpc>
              <a:spcBef>
                <a:spcPts val="0"/>
              </a:spcBef>
              <a:spcAft>
                <a:spcPts val="0"/>
              </a:spcAft>
              <a:buSzPts val="1500"/>
              <a:buChar char="●"/>
            </a:pPr>
            <a:r>
              <a:rPr lang="en" sz="1500" dirty="0"/>
              <a:t>GitHub Classroom</a:t>
            </a:r>
            <a:endParaRPr sz="1500" dirty="0"/>
          </a:p>
          <a:p>
            <a:pPr marL="914400" lvl="1" indent="-323850" algn="l" rtl="0">
              <a:lnSpc>
                <a:spcPct val="100000"/>
              </a:lnSpc>
              <a:spcBef>
                <a:spcPts val="0"/>
              </a:spcBef>
              <a:spcAft>
                <a:spcPts val="0"/>
              </a:spcAft>
              <a:buSzPts val="1500"/>
              <a:buChar char="○"/>
            </a:pPr>
            <a:r>
              <a:rPr lang="en" sz="1500" dirty="0"/>
              <a:t>Assignments &amp; Submissions</a:t>
            </a:r>
            <a:endParaRPr sz="1500" dirty="0"/>
          </a:p>
        </p:txBody>
      </p:sp>
      <p:sp>
        <p:nvSpPr>
          <p:cNvPr id="79" name="Google Shape;79;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80" name="Google Shape;80;p14"/>
          <p:cNvSpPr txBox="1"/>
          <p:nvPr/>
        </p:nvSpPr>
        <p:spPr>
          <a:xfrm>
            <a:off x="4796050" y="2724900"/>
            <a:ext cx="3908400" cy="9234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ctr" anchorCtr="0">
            <a:spAutoFit/>
          </a:bodyPr>
          <a:lstStyle/>
          <a:p>
            <a:pPr marL="0" lvl="0" indent="0" algn="l" rtl="0">
              <a:spcBef>
                <a:spcPts val="0"/>
              </a:spcBef>
              <a:spcAft>
                <a:spcPts val="0"/>
              </a:spcAft>
              <a:buNone/>
            </a:pPr>
            <a:r>
              <a:rPr lang="en" sz="1200"/>
              <a:t>This course is required for students in several different majors within GCCIS including Software Engineering, Computing Security, Computing Exploration, and students in the iSchool.</a:t>
            </a:r>
            <a:endParaRPr sz="1200"/>
          </a:p>
        </p:txBody>
      </p:sp>
      <p:sp>
        <p:nvSpPr>
          <p:cNvPr id="81" name="Google Shape;81;p14"/>
          <p:cNvSpPr txBox="1"/>
          <p:nvPr/>
        </p:nvSpPr>
        <p:spPr>
          <a:xfrm>
            <a:off x="4796050" y="3801524"/>
            <a:ext cx="3908400" cy="738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ctr" anchorCtr="0">
            <a:spAutoFit/>
          </a:bodyPr>
          <a:lstStyle/>
          <a:p>
            <a:pPr marL="0" lvl="0" indent="0" algn="l" rtl="0">
              <a:spcBef>
                <a:spcPts val="0"/>
              </a:spcBef>
              <a:spcAft>
                <a:spcPts val="0"/>
              </a:spcAft>
              <a:buNone/>
            </a:pPr>
            <a:r>
              <a:rPr lang="en" sz="1200"/>
              <a:t>Your instructor may be a member of any one of several different departments within the college. It does not matter which; all sections of the course are the same.</a:t>
            </a:r>
            <a:endParaRPr sz="1200"/>
          </a:p>
        </p:txBody>
      </p:sp>
      <p:grpSp>
        <p:nvGrpSpPr>
          <p:cNvPr id="82" name="Google Shape;82;p14"/>
          <p:cNvGrpSpPr/>
          <p:nvPr/>
        </p:nvGrpSpPr>
        <p:grpSpPr>
          <a:xfrm>
            <a:off x="4796049" y="1833375"/>
            <a:ext cx="3908400" cy="738300"/>
            <a:chOff x="5001999" y="4264475"/>
            <a:chExt cx="3908400" cy="738300"/>
          </a:xfrm>
        </p:grpSpPr>
        <p:sp>
          <p:nvSpPr>
            <p:cNvPr id="83" name="Google Shape;83;p14"/>
            <p:cNvSpPr/>
            <p:nvPr/>
          </p:nvSpPr>
          <p:spPr>
            <a:xfrm>
              <a:off x="5001999" y="4264475"/>
              <a:ext cx="3908400" cy="738300"/>
            </a:xfrm>
            <a:prstGeom prst="rect">
              <a:avLst/>
            </a:prstGeom>
            <a:solidFill>
              <a:srgbClr val="FFFFFF"/>
            </a:solidFill>
            <a:ln w="9525" cap="flat" cmpd="sng">
              <a:solidFill>
                <a:srgbClr val="626B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 name="Google Shape;84;p14"/>
            <p:cNvPicPr preferRelativeResize="0"/>
            <p:nvPr/>
          </p:nvPicPr>
          <p:blipFill>
            <a:blip r:embed="rId5">
              <a:alphaModFix/>
            </a:blip>
            <a:stretch>
              <a:fillRect/>
            </a:stretch>
          </p:blipFill>
          <p:spPr>
            <a:xfrm>
              <a:off x="5088600" y="4363853"/>
              <a:ext cx="3725223" cy="544845"/>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
                                            <p:txEl>
                                              <p:pRg st="0" end="0"/>
                                            </p:txEl>
                                          </p:spTgt>
                                        </p:tgtEl>
                                        <p:attrNameLst>
                                          <p:attrName>style.visibility</p:attrName>
                                        </p:attrNameLst>
                                      </p:cBhvr>
                                      <p:to>
                                        <p:strVal val="visible"/>
                                      </p:to>
                                    </p:set>
                                    <p:animEffect transition="in" filter="fade">
                                      <p:cBhvr>
                                        <p:cTn id="7" dur="1000"/>
                                        <p:tgtEl>
                                          <p:spTgt spid="7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8">
                                            <p:txEl>
                                              <p:pRg st="1" end="1"/>
                                            </p:txEl>
                                          </p:spTgt>
                                        </p:tgtEl>
                                        <p:attrNameLst>
                                          <p:attrName>style.visibility</p:attrName>
                                        </p:attrNameLst>
                                      </p:cBhvr>
                                      <p:to>
                                        <p:strVal val="visible"/>
                                      </p:to>
                                    </p:set>
                                    <p:animEffect transition="in" filter="fade">
                                      <p:cBhvr>
                                        <p:cTn id="12" dur="1000"/>
                                        <p:tgtEl>
                                          <p:spTgt spid="7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8">
                                            <p:txEl>
                                              <p:pRg st="2" end="2"/>
                                            </p:txEl>
                                          </p:spTgt>
                                        </p:tgtEl>
                                        <p:attrNameLst>
                                          <p:attrName>style.visibility</p:attrName>
                                        </p:attrNameLst>
                                      </p:cBhvr>
                                      <p:to>
                                        <p:strVal val="visible"/>
                                      </p:to>
                                    </p:set>
                                    <p:animEffect transition="in" filter="fade">
                                      <p:cBhvr>
                                        <p:cTn id="17" dur="1000"/>
                                        <p:tgtEl>
                                          <p:spTgt spid="7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8">
                                            <p:txEl>
                                              <p:pRg st="3" end="3"/>
                                            </p:txEl>
                                          </p:spTgt>
                                        </p:tgtEl>
                                        <p:attrNameLst>
                                          <p:attrName>style.visibility</p:attrName>
                                        </p:attrNameLst>
                                      </p:cBhvr>
                                      <p:to>
                                        <p:strVal val="visible"/>
                                      </p:to>
                                    </p:set>
                                    <p:animEffect transition="in" filter="fade">
                                      <p:cBhvr>
                                        <p:cTn id="22" dur="1000"/>
                                        <p:tgtEl>
                                          <p:spTgt spid="7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8">
                                            <p:txEl>
                                              <p:pRg st="4" end="4"/>
                                            </p:txEl>
                                          </p:spTgt>
                                        </p:tgtEl>
                                        <p:attrNameLst>
                                          <p:attrName>style.visibility</p:attrName>
                                        </p:attrNameLst>
                                      </p:cBhvr>
                                      <p:to>
                                        <p:strVal val="visible"/>
                                      </p:to>
                                    </p:set>
                                    <p:animEffect transition="in" filter="fade">
                                      <p:cBhvr>
                                        <p:cTn id="27" dur="1000"/>
                                        <p:tgtEl>
                                          <p:spTgt spid="7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8">
                                            <p:txEl>
                                              <p:pRg st="5" end="5"/>
                                            </p:txEl>
                                          </p:spTgt>
                                        </p:tgtEl>
                                        <p:attrNameLst>
                                          <p:attrName>style.visibility</p:attrName>
                                        </p:attrNameLst>
                                      </p:cBhvr>
                                      <p:to>
                                        <p:strVal val="visible"/>
                                      </p:to>
                                    </p:set>
                                    <p:animEffect transition="in" filter="fade">
                                      <p:cBhvr>
                                        <p:cTn id="32" dur="1000"/>
                                        <p:tgtEl>
                                          <p:spTgt spid="7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8">
                                            <p:txEl>
                                              <p:pRg st="6" end="6"/>
                                            </p:txEl>
                                          </p:spTgt>
                                        </p:tgtEl>
                                        <p:attrNameLst>
                                          <p:attrName>style.visibility</p:attrName>
                                        </p:attrNameLst>
                                      </p:cBhvr>
                                      <p:to>
                                        <p:strVal val="visible"/>
                                      </p:to>
                                    </p:set>
                                    <p:animEffect transition="in" filter="fade">
                                      <p:cBhvr>
                                        <p:cTn id="37" dur="1000"/>
                                        <p:tgtEl>
                                          <p:spTgt spid="7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8">
                                            <p:txEl>
                                              <p:pRg st="7" end="7"/>
                                            </p:txEl>
                                          </p:spTgt>
                                        </p:tgtEl>
                                        <p:attrNameLst>
                                          <p:attrName>style.visibility</p:attrName>
                                        </p:attrNameLst>
                                      </p:cBhvr>
                                      <p:to>
                                        <p:strVal val="visible"/>
                                      </p:to>
                                    </p:set>
                                    <p:animEffect transition="in" filter="fade">
                                      <p:cBhvr>
                                        <p:cTn id="42" dur="1000"/>
                                        <p:tgtEl>
                                          <p:spTgt spid="7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8">
                                            <p:txEl>
                                              <p:pRg st="8" end="8"/>
                                            </p:txEl>
                                          </p:spTgt>
                                        </p:tgtEl>
                                        <p:attrNameLst>
                                          <p:attrName>style.visibility</p:attrName>
                                        </p:attrNameLst>
                                      </p:cBhvr>
                                      <p:to>
                                        <p:strVal val="visible"/>
                                      </p:to>
                                    </p:set>
                                    <p:animEffect transition="in" filter="fade">
                                      <p:cBhvr>
                                        <p:cTn id="47" dur="1000"/>
                                        <p:tgtEl>
                                          <p:spTgt spid="7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8">
                                            <p:txEl>
                                              <p:pRg st="9" end="9"/>
                                            </p:txEl>
                                          </p:spTgt>
                                        </p:tgtEl>
                                        <p:attrNameLst>
                                          <p:attrName>style.visibility</p:attrName>
                                        </p:attrNameLst>
                                      </p:cBhvr>
                                      <p:to>
                                        <p:strVal val="visible"/>
                                      </p:to>
                                    </p:set>
                                    <p:animEffect transition="in" filter="fade">
                                      <p:cBhvr>
                                        <p:cTn id="52" dur="1000"/>
                                        <p:tgtEl>
                                          <p:spTgt spid="7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8">
                                            <p:txEl>
                                              <p:pRg st="10" end="10"/>
                                            </p:txEl>
                                          </p:spTgt>
                                        </p:tgtEl>
                                        <p:attrNameLst>
                                          <p:attrName>style.visibility</p:attrName>
                                        </p:attrNameLst>
                                      </p:cBhvr>
                                      <p:to>
                                        <p:strVal val="visible"/>
                                      </p:to>
                                    </p:set>
                                    <p:animEffect transition="in" filter="fade">
                                      <p:cBhvr>
                                        <p:cTn id="57" dur="1000"/>
                                        <p:tgtEl>
                                          <p:spTgt spid="7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8">
                                            <p:txEl>
                                              <p:pRg st="11" end="11"/>
                                            </p:txEl>
                                          </p:spTgt>
                                        </p:tgtEl>
                                        <p:attrNameLst>
                                          <p:attrName>style.visibility</p:attrName>
                                        </p:attrNameLst>
                                      </p:cBhvr>
                                      <p:to>
                                        <p:strVal val="visible"/>
                                      </p:to>
                                    </p:set>
                                    <p:animEffect transition="in" filter="fade">
                                      <p:cBhvr>
                                        <p:cTn id="62" dur="1000"/>
                                        <p:tgtEl>
                                          <p:spTgt spid="7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Grade Components</a:t>
            </a:r>
            <a:endParaRPr/>
          </a:p>
        </p:txBody>
      </p:sp>
      <p:sp>
        <p:nvSpPr>
          <p:cNvPr id="90" name="Google Shape;90;p15"/>
          <p:cNvSpPr txBox="1">
            <a:spLocks noGrp="1"/>
          </p:cNvSpPr>
          <p:nvPr>
            <p:ph type="body" idx="1"/>
          </p:nvPr>
        </p:nvSpPr>
        <p:spPr>
          <a:xfrm>
            <a:off x="311700" y="1658100"/>
            <a:ext cx="3999900" cy="3076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Software Development &amp; Problem Solving is a course that is designed to be very </a:t>
            </a:r>
            <a:r>
              <a:rPr lang="en" b="1" i="1">
                <a:solidFill>
                  <a:srgbClr val="FF0000"/>
                </a:solidFill>
              </a:rPr>
              <a:t>hands on</a:t>
            </a:r>
            <a:r>
              <a:rPr lang="en"/>
              <a:t>.</a:t>
            </a:r>
            <a:endParaRPr/>
          </a:p>
          <a:p>
            <a:pPr marL="457200" lvl="0" indent="-311150" algn="l" rtl="0">
              <a:spcBef>
                <a:spcPts val="0"/>
              </a:spcBef>
              <a:spcAft>
                <a:spcPts val="0"/>
              </a:spcAft>
              <a:buSzPts val="1300"/>
              <a:buChar char="●"/>
            </a:pPr>
            <a:r>
              <a:rPr lang="en"/>
              <a:t>Because of this, most of your grade will be based on a </a:t>
            </a:r>
            <a:r>
              <a:rPr lang="en" b="1" i="1">
                <a:solidFill>
                  <a:srgbClr val="FF0000"/>
                </a:solidFill>
              </a:rPr>
              <a:t>practical application</a:t>
            </a:r>
            <a:r>
              <a:rPr lang="en"/>
              <a:t> of the topics that you learn in class.</a:t>
            </a:r>
            <a:endParaRPr/>
          </a:p>
          <a:p>
            <a:pPr marL="914400" lvl="1" indent="-298450" algn="l" rtl="0">
              <a:spcBef>
                <a:spcPts val="0"/>
              </a:spcBef>
              <a:spcAft>
                <a:spcPts val="0"/>
              </a:spcAft>
              <a:buSzPts val="1100"/>
              <a:buChar char="○"/>
            </a:pPr>
            <a:r>
              <a:rPr lang="en"/>
              <a:t>Class Activities</a:t>
            </a:r>
            <a:endParaRPr/>
          </a:p>
          <a:p>
            <a:pPr marL="914400" lvl="1" indent="-298450" algn="l" rtl="0">
              <a:spcBef>
                <a:spcPts val="0"/>
              </a:spcBef>
              <a:spcAft>
                <a:spcPts val="0"/>
              </a:spcAft>
              <a:buSzPts val="1100"/>
              <a:buChar char="○"/>
            </a:pPr>
            <a:r>
              <a:rPr lang="en"/>
              <a:t>Homework Assignments</a:t>
            </a:r>
            <a:endParaRPr/>
          </a:p>
          <a:p>
            <a:pPr marL="914400" lvl="1" indent="-298450" algn="l" rtl="0">
              <a:spcBef>
                <a:spcPts val="0"/>
              </a:spcBef>
              <a:spcAft>
                <a:spcPts val="0"/>
              </a:spcAft>
              <a:buSzPts val="1100"/>
              <a:buChar char="○"/>
            </a:pPr>
            <a:r>
              <a:rPr lang="en"/>
              <a:t>Mini Practica</a:t>
            </a:r>
            <a:endParaRPr/>
          </a:p>
          <a:p>
            <a:pPr marL="914400" lvl="1" indent="-298450" algn="l" rtl="0">
              <a:spcBef>
                <a:spcPts val="0"/>
              </a:spcBef>
              <a:spcAft>
                <a:spcPts val="0"/>
              </a:spcAft>
              <a:buSzPts val="1100"/>
              <a:buChar char="○"/>
            </a:pPr>
            <a:r>
              <a:rPr lang="en"/>
              <a:t>Midterm Exams</a:t>
            </a:r>
            <a:endParaRPr/>
          </a:p>
          <a:p>
            <a:pPr marL="914400" lvl="1" indent="-298450" algn="l" rtl="0">
              <a:spcBef>
                <a:spcPts val="0"/>
              </a:spcBef>
              <a:spcAft>
                <a:spcPts val="0"/>
              </a:spcAft>
              <a:buSzPts val="1100"/>
              <a:buChar char="○"/>
            </a:pPr>
            <a:r>
              <a:rPr lang="en"/>
              <a:t>Final Exam (includes a Practical)</a:t>
            </a:r>
            <a:endParaRPr/>
          </a:p>
          <a:p>
            <a:pPr marL="457200" lvl="0" indent="-311150" algn="l" rtl="0">
              <a:spcBef>
                <a:spcPts val="0"/>
              </a:spcBef>
              <a:spcAft>
                <a:spcPts val="0"/>
              </a:spcAft>
              <a:buSzPts val="1300"/>
              <a:buChar char="●"/>
            </a:pPr>
            <a:r>
              <a:rPr lang="en"/>
              <a:t>You will be working on a computer for most of every class, during your exams, and when you work on your homework assignments.</a:t>
            </a:r>
            <a:endParaRPr/>
          </a:p>
        </p:txBody>
      </p:sp>
      <p:sp>
        <p:nvSpPr>
          <p:cNvPr id="91" name="Google Shape;91;p15"/>
          <p:cNvSpPr txBox="1">
            <a:spLocks noGrp="1"/>
          </p:cNvSpPr>
          <p:nvPr>
            <p:ph type="title" idx="4294967295"/>
          </p:nvPr>
        </p:nvSpPr>
        <p:spPr>
          <a:xfrm>
            <a:off x="5028200" y="4492813"/>
            <a:ext cx="3706500" cy="5421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rial"/>
                <a:ea typeface="Arial"/>
                <a:cs typeface="Arial"/>
                <a:sym typeface="Arial"/>
              </a:rPr>
              <a:t>Each of these grade components will be discussed in detail over the course of the next several slides.</a:t>
            </a:r>
            <a:endParaRPr sz="1200">
              <a:latin typeface="Arial"/>
              <a:ea typeface="Arial"/>
              <a:cs typeface="Arial"/>
              <a:sym typeface="Arial"/>
            </a:endParaRPr>
          </a:p>
        </p:txBody>
      </p:sp>
      <p:sp>
        <p:nvSpPr>
          <p:cNvPr id="92" name="Google Shape;9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graphicFrame>
        <p:nvGraphicFramePr>
          <p:cNvPr id="93" name="Google Shape;93;p15"/>
          <p:cNvGraphicFramePr/>
          <p:nvPr/>
        </p:nvGraphicFramePr>
        <p:xfrm>
          <a:off x="5028200" y="1357488"/>
          <a:ext cx="3706500" cy="2667000"/>
        </p:xfrm>
        <a:graphic>
          <a:graphicData uri="http://schemas.openxmlformats.org/drawingml/2006/table">
            <a:tbl>
              <a:tblPr>
                <a:noFill/>
                <a:tableStyleId>{2FCB1160-5DE0-4640-B606-BB3D1CB5E3DE}</a:tableStyleId>
              </a:tblPr>
              <a:tblGrid>
                <a:gridCol w="1853250">
                  <a:extLst>
                    <a:ext uri="{9D8B030D-6E8A-4147-A177-3AD203B41FA5}">
                      <a16:colId xmlns:a16="http://schemas.microsoft.com/office/drawing/2014/main" val="20000"/>
                    </a:ext>
                  </a:extLst>
                </a:gridCol>
                <a:gridCol w="185325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1300" b="1">
                          <a:solidFill>
                            <a:srgbClr val="FFFFFF"/>
                          </a:solidFill>
                        </a:rPr>
                        <a:t>Component</a:t>
                      </a:r>
                      <a:endParaRPr sz="1300"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sz="1300" b="1">
                          <a:solidFill>
                            <a:srgbClr val="FFFFFF"/>
                          </a:solidFill>
                        </a:rPr>
                        <a:t>% of Final Grade</a:t>
                      </a:r>
                      <a:endParaRPr sz="1300"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200"/>
                        <a:t>Quizzes</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t>3%</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200"/>
                        <a:t>Class Activities</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t>5%</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a:t>Assignments</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t>12%</a:t>
                      </a:r>
                      <a:endParaRPr sz="1200"/>
                    </a:p>
                  </a:txBody>
                  <a:tcPr marL="91425" marR="91425" marT="91425" marB="91425" anchor="ctr">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a:t>Mini-Practica</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t>5%</a:t>
                      </a:r>
                      <a:endParaRPr sz="1200"/>
                    </a:p>
                  </a:txBody>
                  <a:tcPr marL="91425" marR="91425" marT="91425" marB="91425" anchor="ctr">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dirty="0"/>
                        <a:t>Midterm Exams</a:t>
                      </a:r>
                      <a:endParaRPr sz="12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a:t>54%</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a:t>Final Exam</a:t>
                      </a:r>
                      <a:endParaRPr sz="120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t>21%</a:t>
                      </a:r>
                      <a:endParaRPr sz="1200" dirty="0"/>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xEl>
                                              <p:pRg st="0" end="0"/>
                                            </p:txEl>
                                          </p:spTgt>
                                        </p:tgtEl>
                                        <p:attrNameLst>
                                          <p:attrName>style.visibility</p:attrName>
                                        </p:attrNameLst>
                                      </p:cBhvr>
                                      <p:to>
                                        <p:strVal val="visible"/>
                                      </p:to>
                                    </p:set>
                                    <p:animEffect transition="in" filter="fade">
                                      <p:cBhvr>
                                        <p:cTn id="7" dur="1000"/>
                                        <p:tgtEl>
                                          <p:spTgt spid="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0">
                                            <p:txEl>
                                              <p:pRg st="1" end="1"/>
                                            </p:txEl>
                                          </p:spTgt>
                                        </p:tgtEl>
                                        <p:attrNameLst>
                                          <p:attrName>style.visibility</p:attrName>
                                        </p:attrNameLst>
                                      </p:cBhvr>
                                      <p:to>
                                        <p:strVal val="visible"/>
                                      </p:to>
                                    </p:set>
                                    <p:animEffect transition="in" filter="fade">
                                      <p:cBhvr>
                                        <p:cTn id="12" dur="1000"/>
                                        <p:tgtEl>
                                          <p:spTgt spid="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0">
                                            <p:txEl>
                                              <p:pRg st="2" end="2"/>
                                            </p:txEl>
                                          </p:spTgt>
                                        </p:tgtEl>
                                        <p:attrNameLst>
                                          <p:attrName>style.visibility</p:attrName>
                                        </p:attrNameLst>
                                      </p:cBhvr>
                                      <p:to>
                                        <p:strVal val="visible"/>
                                      </p:to>
                                    </p:set>
                                    <p:animEffect transition="in" filter="fade">
                                      <p:cBhvr>
                                        <p:cTn id="17" dur="1000"/>
                                        <p:tgtEl>
                                          <p:spTgt spid="9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0">
                                            <p:txEl>
                                              <p:pRg st="3" end="3"/>
                                            </p:txEl>
                                          </p:spTgt>
                                        </p:tgtEl>
                                        <p:attrNameLst>
                                          <p:attrName>style.visibility</p:attrName>
                                        </p:attrNameLst>
                                      </p:cBhvr>
                                      <p:to>
                                        <p:strVal val="visible"/>
                                      </p:to>
                                    </p:set>
                                    <p:animEffect transition="in" filter="fade">
                                      <p:cBhvr>
                                        <p:cTn id="22" dur="1000"/>
                                        <p:tgtEl>
                                          <p:spTgt spid="9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0">
                                            <p:txEl>
                                              <p:pRg st="4" end="4"/>
                                            </p:txEl>
                                          </p:spTgt>
                                        </p:tgtEl>
                                        <p:attrNameLst>
                                          <p:attrName>style.visibility</p:attrName>
                                        </p:attrNameLst>
                                      </p:cBhvr>
                                      <p:to>
                                        <p:strVal val="visible"/>
                                      </p:to>
                                    </p:set>
                                    <p:animEffect transition="in" filter="fade">
                                      <p:cBhvr>
                                        <p:cTn id="27" dur="1000"/>
                                        <p:tgtEl>
                                          <p:spTgt spid="9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0">
                                            <p:txEl>
                                              <p:pRg st="5" end="5"/>
                                            </p:txEl>
                                          </p:spTgt>
                                        </p:tgtEl>
                                        <p:attrNameLst>
                                          <p:attrName>style.visibility</p:attrName>
                                        </p:attrNameLst>
                                      </p:cBhvr>
                                      <p:to>
                                        <p:strVal val="visible"/>
                                      </p:to>
                                    </p:set>
                                    <p:animEffect transition="in" filter="fade">
                                      <p:cBhvr>
                                        <p:cTn id="32" dur="1000"/>
                                        <p:tgtEl>
                                          <p:spTgt spid="9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0">
                                            <p:txEl>
                                              <p:pRg st="6" end="6"/>
                                            </p:txEl>
                                          </p:spTgt>
                                        </p:tgtEl>
                                        <p:attrNameLst>
                                          <p:attrName>style.visibility</p:attrName>
                                        </p:attrNameLst>
                                      </p:cBhvr>
                                      <p:to>
                                        <p:strVal val="visible"/>
                                      </p:to>
                                    </p:set>
                                    <p:animEffect transition="in" filter="fade">
                                      <p:cBhvr>
                                        <p:cTn id="37" dur="1000"/>
                                        <p:tgtEl>
                                          <p:spTgt spid="9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0">
                                            <p:txEl>
                                              <p:pRg st="7" end="7"/>
                                            </p:txEl>
                                          </p:spTgt>
                                        </p:tgtEl>
                                        <p:attrNameLst>
                                          <p:attrName>style.visibility</p:attrName>
                                        </p:attrNameLst>
                                      </p:cBhvr>
                                      <p:to>
                                        <p:strVal val="visible"/>
                                      </p:to>
                                    </p:set>
                                    <p:animEffect transition="in" filter="fade">
                                      <p:cBhvr>
                                        <p:cTn id="42" dur="1000"/>
                                        <p:tgtEl>
                                          <p:spTgt spid="9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91"/>
                                        </p:tgtEl>
                                        <p:attrNameLst>
                                          <p:attrName>style.visibility</p:attrName>
                                        </p:attrNameLst>
                                      </p:cBhvr>
                                      <p:to>
                                        <p:strVal val="visible"/>
                                      </p:to>
                                    </p:set>
                                    <p:animEffect transition="in" filter="fade">
                                      <p:cBhvr>
                                        <p:cTn id="47" dur="1000"/>
                                        <p:tgtEl>
                                          <p:spTgt spid="91"/>
                                        </p:tgtEl>
                                      </p:cBhvr>
                                    </p:animEffect>
                                  </p:childTnLst>
                                </p:cTn>
                              </p:par>
                              <p:par>
                                <p:cTn id="48" presetID="10" presetClass="entr" presetSubtype="0" fill="hold" nodeType="withEffect">
                                  <p:stCondLst>
                                    <p:cond delay="0"/>
                                  </p:stCondLst>
                                  <p:childTnLst>
                                    <p:set>
                                      <p:cBhvr>
                                        <p:cTn id="49" dur="1" fill="hold">
                                          <p:stCondLst>
                                            <p:cond delay="0"/>
                                          </p:stCondLst>
                                        </p:cTn>
                                        <p:tgtEl>
                                          <p:spTgt spid="93"/>
                                        </p:tgtEl>
                                        <p:attrNameLst>
                                          <p:attrName>style.visibility</p:attrName>
                                        </p:attrNameLst>
                                      </p:cBhvr>
                                      <p:to>
                                        <p:strVal val="visible"/>
                                      </p:to>
                                    </p:set>
                                    <p:animEffect transition="in" filter="fade">
                                      <p:cBhvr>
                                        <p:cTn id="50" dur="10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6"/>
          <p:cNvPicPr preferRelativeResize="0"/>
          <p:nvPr/>
        </p:nvPicPr>
        <p:blipFill>
          <a:blip r:embed="rId3">
            <a:alphaModFix/>
          </a:blip>
          <a:stretch>
            <a:fillRect/>
          </a:stretch>
        </p:blipFill>
        <p:spPr>
          <a:xfrm>
            <a:off x="5232167" y="834225"/>
            <a:ext cx="1675899" cy="1703724"/>
          </a:xfrm>
          <a:prstGeom prst="rect">
            <a:avLst/>
          </a:prstGeom>
          <a:noFill/>
          <a:ln w="19050" cap="flat" cmpd="sng">
            <a:solidFill>
              <a:schemeClr val="dk2"/>
            </a:solidFill>
            <a:prstDash val="solid"/>
            <a:round/>
            <a:headEnd type="none" w="sm" len="sm"/>
            <a:tailEnd type="none" w="sm" len="sm"/>
          </a:ln>
        </p:spPr>
      </p:pic>
      <p:pic>
        <p:nvPicPr>
          <p:cNvPr id="99" name="Google Shape;99;p16"/>
          <p:cNvPicPr preferRelativeResize="0"/>
          <p:nvPr/>
        </p:nvPicPr>
        <p:blipFill>
          <a:blip r:embed="rId4">
            <a:alphaModFix/>
          </a:blip>
          <a:stretch>
            <a:fillRect/>
          </a:stretch>
        </p:blipFill>
        <p:spPr>
          <a:xfrm>
            <a:off x="6592333" y="1798499"/>
            <a:ext cx="2164393" cy="1215349"/>
          </a:xfrm>
          <a:prstGeom prst="rect">
            <a:avLst/>
          </a:prstGeom>
          <a:noFill/>
          <a:ln w="19050" cap="flat" cmpd="sng">
            <a:solidFill>
              <a:schemeClr val="dk2"/>
            </a:solidFill>
            <a:prstDash val="solid"/>
            <a:round/>
            <a:headEnd type="none" w="sm" len="sm"/>
            <a:tailEnd type="none" w="sm" len="sm"/>
          </a:ln>
        </p:spPr>
      </p:pic>
      <p:sp>
        <p:nvSpPr>
          <p:cNvPr id="100" name="Google Shape;100;p16"/>
          <p:cNvSpPr txBox="1">
            <a:spLocks noGrp="1"/>
          </p:cNvSpPr>
          <p:nvPr>
            <p:ph type="title"/>
          </p:nvPr>
        </p:nvSpPr>
        <p:spPr>
          <a:xfrm>
            <a:off x="4959925" y="43725"/>
            <a:ext cx="3706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 Sessions</a:t>
            </a:r>
            <a:endParaRPr/>
          </a:p>
        </p:txBody>
      </p:sp>
      <p:sp>
        <p:nvSpPr>
          <p:cNvPr id="101" name="Google Shape;101;p16"/>
          <p:cNvSpPr txBox="1">
            <a:spLocks noGrp="1"/>
          </p:cNvSpPr>
          <p:nvPr>
            <p:ph type="body" idx="1"/>
          </p:nvPr>
        </p:nvSpPr>
        <p:spPr>
          <a:xfrm>
            <a:off x="157375" y="133400"/>
            <a:ext cx="4460700" cy="2796900"/>
          </a:xfrm>
          <a:prstGeom prst="rect">
            <a:avLst/>
          </a:prstGeom>
        </p:spPr>
        <p:txBody>
          <a:bodyPr spcFirstLastPara="1" wrap="square" lIns="91425" tIns="91425" rIns="91425" bIns="91425" anchor="ctr" anchorCtr="0">
            <a:spAutoFit/>
          </a:bodyPr>
          <a:lstStyle/>
          <a:p>
            <a:pPr marL="457200" lvl="0" indent="-311150" algn="l" rtl="0">
              <a:spcBef>
                <a:spcPts val="0"/>
              </a:spcBef>
              <a:spcAft>
                <a:spcPts val="0"/>
              </a:spcAft>
              <a:buSzPts val="1300"/>
              <a:buChar char="●"/>
            </a:pPr>
            <a:r>
              <a:rPr lang="en" dirty="0"/>
              <a:t>During a typical week, some sections will meet for either two or three class sessions. Most will comprise some or all of the following:</a:t>
            </a:r>
            <a:endParaRPr dirty="0"/>
          </a:p>
          <a:p>
            <a:pPr marL="914400" lvl="1" indent="-298450" algn="l" rtl="0">
              <a:spcBef>
                <a:spcPts val="0"/>
              </a:spcBef>
              <a:spcAft>
                <a:spcPts val="0"/>
              </a:spcAft>
              <a:buSzPts val="1100"/>
              <a:buChar char="○"/>
            </a:pPr>
            <a:r>
              <a:rPr lang="en" dirty="0"/>
              <a:t>A 5 minute </a:t>
            </a:r>
            <a:r>
              <a:rPr lang="en" b="1" i="1" dirty="0">
                <a:solidFill>
                  <a:srgbClr val="FF0000"/>
                </a:solidFill>
              </a:rPr>
              <a:t>quiz</a:t>
            </a:r>
            <a:r>
              <a:rPr lang="en" dirty="0">
                <a:solidFill>
                  <a:srgbClr val="FF0000"/>
                </a:solidFill>
              </a:rPr>
              <a:t> </a:t>
            </a:r>
            <a:r>
              <a:rPr lang="en" dirty="0"/>
              <a:t>based on material from the previous lecture.</a:t>
            </a:r>
            <a:endParaRPr dirty="0"/>
          </a:p>
          <a:p>
            <a:pPr marL="914400" lvl="1" indent="-298450" algn="l" rtl="0">
              <a:spcBef>
                <a:spcPts val="0"/>
              </a:spcBef>
              <a:spcAft>
                <a:spcPts val="0"/>
              </a:spcAft>
              <a:buSzPts val="1100"/>
              <a:buChar char="○"/>
            </a:pPr>
            <a:r>
              <a:rPr lang="en" dirty="0"/>
              <a:t>A 105 minute </a:t>
            </a:r>
            <a:r>
              <a:rPr lang="en" b="1" i="1" dirty="0">
                <a:solidFill>
                  <a:srgbClr val="FF0000"/>
                </a:solidFill>
              </a:rPr>
              <a:t>lecture</a:t>
            </a:r>
            <a:r>
              <a:rPr lang="en" dirty="0">
                <a:solidFill>
                  <a:srgbClr val="FF0000"/>
                </a:solidFill>
              </a:rPr>
              <a:t> </a:t>
            </a:r>
            <a:r>
              <a:rPr lang="en" dirty="0"/>
              <a:t>covering one of the course topics and including several small coding activities for your to practice on a computer.</a:t>
            </a:r>
            <a:endParaRPr dirty="0"/>
          </a:p>
          <a:p>
            <a:pPr marL="1371600" lvl="2" indent="-298450" algn="l" rtl="0">
              <a:spcBef>
                <a:spcPts val="0"/>
              </a:spcBef>
              <a:spcAft>
                <a:spcPts val="0"/>
              </a:spcAft>
              <a:buSzPts val="1100"/>
              <a:buChar char="■"/>
            </a:pPr>
            <a:r>
              <a:rPr lang="en" dirty="0">
                <a:highlight>
                  <a:srgbClr val="FFFF00"/>
                </a:highlight>
              </a:rPr>
              <a:t>You may use your own computer or one of the computers provided for you in the classroom.</a:t>
            </a:r>
            <a:endParaRPr dirty="0">
              <a:highlight>
                <a:srgbClr val="FFFF00"/>
              </a:highlight>
            </a:endParaRPr>
          </a:p>
          <a:p>
            <a:pPr marL="914400" lvl="1" indent="-298450" algn="l" rtl="0">
              <a:spcBef>
                <a:spcPts val="0"/>
              </a:spcBef>
              <a:spcAft>
                <a:spcPts val="0"/>
              </a:spcAft>
              <a:buSzPts val="1100"/>
              <a:buChar char="○"/>
            </a:pPr>
            <a:r>
              <a:rPr lang="en" dirty="0"/>
              <a:t>In any time remaining, you will begin your </a:t>
            </a:r>
            <a:r>
              <a:rPr lang="en" b="1" i="1" dirty="0">
                <a:solidFill>
                  <a:srgbClr val="FF0000"/>
                </a:solidFill>
              </a:rPr>
              <a:t>homework assignment</a:t>
            </a:r>
            <a:r>
              <a:rPr lang="en" dirty="0"/>
              <a:t>, which is due before the start of the next class.</a:t>
            </a:r>
            <a:endParaRPr dirty="0"/>
          </a:p>
        </p:txBody>
      </p:sp>
      <p:pic>
        <p:nvPicPr>
          <p:cNvPr id="102" name="Google Shape;102;p16"/>
          <p:cNvPicPr preferRelativeResize="0"/>
          <p:nvPr/>
        </p:nvPicPr>
        <p:blipFill>
          <a:blip r:embed="rId5">
            <a:alphaModFix/>
          </a:blip>
          <a:stretch>
            <a:fillRect/>
          </a:stretch>
        </p:blipFill>
        <p:spPr>
          <a:xfrm>
            <a:off x="5176475" y="2840471"/>
            <a:ext cx="2164398" cy="1216426"/>
          </a:xfrm>
          <a:prstGeom prst="rect">
            <a:avLst/>
          </a:prstGeom>
          <a:noFill/>
          <a:ln w="19050" cap="flat" cmpd="sng">
            <a:solidFill>
              <a:schemeClr val="dk2"/>
            </a:solidFill>
            <a:prstDash val="solid"/>
            <a:round/>
            <a:headEnd type="none" w="sm" len="sm"/>
            <a:tailEnd type="none" w="sm" len="sm"/>
          </a:ln>
        </p:spPr>
      </p:pic>
      <p:pic>
        <p:nvPicPr>
          <p:cNvPr id="103" name="Google Shape;103;p16"/>
          <p:cNvPicPr preferRelativeResize="0"/>
          <p:nvPr/>
        </p:nvPicPr>
        <p:blipFill>
          <a:blip r:embed="rId6">
            <a:alphaModFix/>
          </a:blip>
          <a:stretch>
            <a:fillRect/>
          </a:stretch>
        </p:blipFill>
        <p:spPr>
          <a:xfrm>
            <a:off x="6591325" y="3592494"/>
            <a:ext cx="2164398" cy="1215357"/>
          </a:xfrm>
          <a:prstGeom prst="rect">
            <a:avLst/>
          </a:prstGeom>
          <a:noFill/>
          <a:ln w="19050"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1">
                                            <p:txEl>
                                              <p:pRg st="0" end="0"/>
                                            </p:txEl>
                                          </p:spTgt>
                                        </p:tgtEl>
                                        <p:attrNameLst>
                                          <p:attrName>style.visibility</p:attrName>
                                        </p:attrNameLst>
                                      </p:cBhvr>
                                      <p:to>
                                        <p:strVal val="visible"/>
                                      </p:to>
                                    </p:set>
                                    <p:animEffect transition="in" filter="fade">
                                      <p:cBhvr>
                                        <p:cTn id="7" dur="1000"/>
                                        <p:tgtEl>
                                          <p:spTgt spid="10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
                                            <p:txEl>
                                              <p:pRg st="1" end="1"/>
                                            </p:txEl>
                                          </p:spTgt>
                                        </p:tgtEl>
                                        <p:attrNameLst>
                                          <p:attrName>style.visibility</p:attrName>
                                        </p:attrNameLst>
                                      </p:cBhvr>
                                      <p:to>
                                        <p:strVal val="visible"/>
                                      </p:to>
                                    </p:set>
                                    <p:animEffect transition="in" filter="fade">
                                      <p:cBhvr>
                                        <p:cTn id="12" dur="1000"/>
                                        <p:tgtEl>
                                          <p:spTgt spid="10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1">
                                            <p:txEl>
                                              <p:pRg st="2" end="2"/>
                                            </p:txEl>
                                          </p:spTgt>
                                        </p:tgtEl>
                                        <p:attrNameLst>
                                          <p:attrName>style.visibility</p:attrName>
                                        </p:attrNameLst>
                                      </p:cBhvr>
                                      <p:to>
                                        <p:strVal val="visible"/>
                                      </p:to>
                                    </p:set>
                                    <p:animEffect transition="in" filter="fade">
                                      <p:cBhvr>
                                        <p:cTn id="17" dur="1000"/>
                                        <p:tgtEl>
                                          <p:spTgt spid="10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1">
                                            <p:txEl>
                                              <p:pRg st="3" end="3"/>
                                            </p:txEl>
                                          </p:spTgt>
                                        </p:tgtEl>
                                        <p:attrNameLst>
                                          <p:attrName>style.visibility</p:attrName>
                                        </p:attrNameLst>
                                      </p:cBhvr>
                                      <p:to>
                                        <p:strVal val="visible"/>
                                      </p:to>
                                    </p:set>
                                    <p:animEffect transition="in" filter="fade">
                                      <p:cBhvr>
                                        <p:cTn id="22" dur="1000"/>
                                        <p:tgtEl>
                                          <p:spTgt spid="10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1">
                                            <p:txEl>
                                              <p:pRg st="4" end="4"/>
                                            </p:txEl>
                                          </p:spTgt>
                                        </p:tgtEl>
                                        <p:attrNameLst>
                                          <p:attrName>style.visibility</p:attrName>
                                        </p:attrNameLst>
                                      </p:cBhvr>
                                      <p:to>
                                        <p:strVal val="visible"/>
                                      </p:to>
                                    </p:set>
                                    <p:animEffect transition="in" filter="fade">
                                      <p:cBhvr>
                                        <p:cTn id="27" dur="1000"/>
                                        <p:tgtEl>
                                          <p:spTgt spid="10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Typical Unit (3 classes)</a:t>
            </a:r>
            <a:endParaRPr/>
          </a:p>
        </p:txBody>
      </p:sp>
      <p:sp>
        <p:nvSpPr>
          <p:cNvPr id="109" name="Google Shape;10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graphicFrame>
        <p:nvGraphicFramePr>
          <p:cNvPr id="110" name="Google Shape;110;p17"/>
          <p:cNvGraphicFramePr/>
          <p:nvPr/>
        </p:nvGraphicFramePr>
        <p:xfrm>
          <a:off x="3161150" y="1659525"/>
          <a:ext cx="5779050" cy="3082085"/>
        </p:xfrm>
        <a:graphic>
          <a:graphicData uri="http://schemas.openxmlformats.org/drawingml/2006/table">
            <a:tbl>
              <a:tblPr>
                <a:noFill/>
                <a:tableStyleId>{2FCB1160-5DE0-4640-B606-BB3D1CB5E3DE}</a:tableStyleId>
              </a:tblPr>
              <a:tblGrid>
                <a:gridCol w="1926350">
                  <a:extLst>
                    <a:ext uri="{9D8B030D-6E8A-4147-A177-3AD203B41FA5}">
                      <a16:colId xmlns:a16="http://schemas.microsoft.com/office/drawing/2014/main" val="20000"/>
                    </a:ext>
                  </a:extLst>
                </a:gridCol>
                <a:gridCol w="1926350">
                  <a:extLst>
                    <a:ext uri="{9D8B030D-6E8A-4147-A177-3AD203B41FA5}">
                      <a16:colId xmlns:a16="http://schemas.microsoft.com/office/drawing/2014/main" val="20001"/>
                    </a:ext>
                  </a:extLst>
                </a:gridCol>
                <a:gridCol w="1926350">
                  <a:extLst>
                    <a:ext uri="{9D8B030D-6E8A-4147-A177-3AD203B41FA5}">
                      <a16:colId xmlns:a16="http://schemas.microsoft.com/office/drawing/2014/main" val="20002"/>
                    </a:ext>
                  </a:extLst>
                </a:gridCol>
              </a:tblGrid>
              <a:tr h="396200">
                <a:tc>
                  <a:txBody>
                    <a:bodyPr/>
                    <a:lstStyle/>
                    <a:p>
                      <a:pPr marL="0" lvl="0" indent="0" algn="ctr" rtl="0">
                        <a:spcBef>
                          <a:spcPts val="0"/>
                        </a:spcBef>
                        <a:spcAft>
                          <a:spcPts val="0"/>
                        </a:spcAft>
                        <a:buNone/>
                      </a:pPr>
                      <a:r>
                        <a:rPr lang="en">
                          <a:solidFill>
                            <a:srgbClr val="FFFFFF"/>
                          </a:solidFill>
                        </a:rPr>
                        <a:t>DAY 1</a:t>
                      </a:r>
                      <a:endParaRPr>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a:solidFill>
                            <a:srgbClr val="FFFFFF"/>
                          </a:solidFill>
                        </a:rPr>
                        <a:t>DAY 2</a:t>
                      </a:r>
                      <a:endParaRPr>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a:solidFill>
                            <a:srgbClr val="FFFFFF"/>
                          </a:solidFill>
                        </a:rPr>
                        <a:t>DAY 3</a:t>
                      </a:r>
                      <a:endParaRPr>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613300">
                <a:tc>
                  <a:txBody>
                    <a:bodyPr/>
                    <a:lstStyle/>
                    <a:p>
                      <a:pPr marL="0" lvl="0" indent="0" algn="l" rtl="0">
                        <a:spcBef>
                          <a:spcPts val="0"/>
                        </a:spcBef>
                        <a:spcAft>
                          <a:spcPts val="0"/>
                        </a:spcAft>
                        <a:buNone/>
                      </a:pPr>
                      <a:r>
                        <a:rPr lang="en" b="1">
                          <a:solidFill>
                            <a:srgbClr val="FF0000"/>
                          </a:solidFill>
                        </a:rPr>
                        <a:t>Quiz</a:t>
                      </a:r>
                      <a:endParaRPr b="1">
                        <a:solidFill>
                          <a:srgbClr val="FF0000"/>
                        </a:solidFill>
                      </a:endParaRPr>
                    </a:p>
                    <a:p>
                      <a:pPr marL="0" lvl="0" indent="0" algn="l" rtl="0">
                        <a:spcBef>
                          <a:spcPts val="0"/>
                        </a:spcBef>
                        <a:spcAft>
                          <a:spcPts val="0"/>
                        </a:spcAft>
                        <a:buNone/>
                      </a:pPr>
                      <a:r>
                        <a:rPr lang="en"/>
                        <a:t>5 Minutes</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FF0000"/>
                          </a:solidFill>
                        </a:rPr>
                        <a:t>Quiz</a:t>
                      </a:r>
                      <a:endParaRPr b="1">
                        <a:solidFill>
                          <a:srgbClr val="FF0000"/>
                        </a:solidFill>
                      </a:endParaRPr>
                    </a:p>
                    <a:p>
                      <a:pPr marL="0" lvl="0" indent="0" algn="l" rtl="0">
                        <a:spcBef>
                          <a:spcPts val="0"/>
                        </a:spcBef>
                        <a:spcAft>
                          <a:spcPts val="0"/>
                        </a:spcAft>
                        <a:buNone/>
                      </a:pPr>
                      <a:r>
                        <a:rPr lang="en"/>
                        <a:t>5 Minutes</a:t>
                      </a:r>
                      <a:endParaRPr b="1">
                        <a:solidFill>
                          <a:srgbClr val="FF0000"/>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FF0000"/>
                          </a:solidFill>
                        </a:rPr>
                        <a:t>Quiz</a:t>
                      </a:r>
                      <a:endParaRPr b="1">
                        <a:solidFill>
                          <a:srgbClr val="FF0000"/>
                        </a:solidFill>
                      </a:endParaRPr>
                    </a:p>
                    <a:p>
                      <a:pPr marL="0" lvl="0" indent="0" algn="l" rtl="0">
                        <a:spcBef>
                          <a:spcPts val="0"/>
                        </a:spcBef>
                        <a:spcAft>
                          <a:spcPts val="0"/>
                        </a:spcAft>
                        <a:buNone/>
                      </a:pPr>
                      <a:r>
                        <a:rPr lang="en"/>
                        <a:t>5 Minutes</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822925">
                <a:tc rowSpan="2">
                  <a:txBody>
                    <a:bodyPr/>
                    <a:lstStyle/>
                    <a:p>
                      <a:pPr marL="0" lvl="0" indent="0" algn="l" rtl="0">
                        <a:spcBef>
                          <a:spcPts val="0"/>
                        </a:spcBef>
                        <a:spcAft>
                          <a:spcPts val="0"/>
                        </a:spcAft>
                        <a:buNone/>
                      </a:pPr>
                      <a:r>
                        <a:rPr lang="en" b="1">
                          <a:solidFill>
                            <a:srgbClr val="FF0000"/>
                          </a:solidFill>
                        </a:rPr>
                        <a:t>Lecture &amp; Activities</a:t>
                      </a:r>
                      <a:endParaRPr b="1">
                        <a:solidFill>
                          <a:srgbClr val="FF0000"/>
                        </a:solidFill>
                      </a:endParaRPr>
                    </a:p>
                    <a:p>
                      <a:pPr marL="0" lvl="0" indent="0" algn="l" rtl="0">
                        <a:spcBef>
                          <a:spcPts val="0"/>
                        </a:spcBef>
                        <a:spcAft>
                          <a:spcPts val="0"/>
                        </a:spcAft>
                        <a:buNone/>
                      </a:pPr>
                      <a:r>
                        <a:rPr lang="en"/>
                        <a:t>105 Minutes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rowSpan="2">
                  <a:txBody>
                    <a:bodyPr/>
                    <a:lstStyle/>
                    <a:p>
                      <a:pPr marL="0" lvl="0" indent="0" algn="l" rtl="0">
                        <a:spcBef>
                          <a:spcPts val="0"/>
                        </a:spcBef>
                        <a:spcAft>
                          <a:spcPts val="0"/>
                        </a:spcAft>
                        <a:buNone/>
                      </a:pPr>
                      <a:r>
                        <a:rPr lang="en" b="1">
                          <a:solidFill>
                            <a:srgbClr val="FF0000"/>
                          </a:solidFill>
                        </a:rPr>
                        <a:t>Lecture &amp; Activities</a:t>
                      </a:r>
                      <a:endParaRPr b="1">
                        <a:solidFill>
                          <a:srgbClr val="FF0000"/>
                        </a:solidFill>
                      </a:endParaRPr>
                    </a:p>
                    <a:p>
                      <a:pPr marL="0" lvl="0" indent="0" algn="l" rtl="0">
                        <a:spcBef>
                          <a:spcPts val="0"/>
                        </a:spcBef>
                        <a:spcAft>
                          <a:spcPts val="0"/>
                        </a:spcAft>
                        <a:buNone/>
                      </a:pPr>
                      <a:r>
                        <a:rPr lang="en"/>
                        <a:t>105 Minutes</a:t>
                      </a:r>
                      <a:endParaRPr/>
                    </a:p>
                    <a:p>
                      <a:pPr marL="0" lvl="0" indent="0" algn="l"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rowSpan="2">
                  <a:txBody>
                    <a:bodyPr/>
                    <a:lstStyle/>
                    <a:p>
                      <a:pPr marL="0" lvl="0" indent="0" algn="l" rtl="0">
                        <a:spcBef>
                          <a:spcPts val="0"/>
                        </a:spcBef>
                        <a:spcAft>
                          <a:spcPts val="0"/>
                        </a:spcAft>
                        <a:buNone/>
                      </a:pPr>
                      <a:r>
                        <a:rPr lang="en" b="1">
                          <a:solidFill>
                            <a:srgbClr val="FF0000"/>
                          </a:solidFill>
                        </a:rPr>
                        <a:t>Lecture &amp; Activities</a:t>
                      </a:r>
                      <a:endParaRPr b="1">
                        <a:solidFill>
                          <a:srgbClr val="FF0000"/>
                        </a:solidFill>
                      </a:endParaRPr>
                    </a:p>
                    <a:p>
                      <a:pPr marL="0" lvl="0" indent="0" algn="l" rtl="0">
                        <a:spcBef>
                          <a:spcPts val="0"/>
                        </a:spcBef>
                        <a:spcAft>
                          <a:spcPts val="0"/>
                        </a:spcAft>
                        <a:buNone/>
                      </a:pPr>
                      <a:r>
                        <a:rPr lang="en"/>
                        <a:t>105 Minutes</a:t>
                      </a:r>
                      <a:endParaRPr/>
                    </a:p>
                    <a:p>
                      <a:pPr marL="0" lvl="0" indent="0" algn="l"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49650">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3"/>
                  </a:ext>
                </a:extLst>
              </a:tr>
            </a:tbl>
          </a:graphicData>
        </a:graphic>
      </p:graphicFrame>
      <p:sp>
        <p:nvSpPr>
          <p:cNvPr id="111" name="Google Shape;111;p17"/>
          <p:cNvSpPr txBox="1"/>
          <p:nvPr/>
        </p:nvSpPr>
        <p:spPr>
          <a:xfrm>
            <a:off x="209650" y="1646075"/>
            <a:ext cx="2762700" cy="5541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Here is a typical unit for GCIS-124 sections comprised of 3 classes.</a:t>
            </a:r>
            <a:endParaRPr sz="1200">
              <a:latin typeface="Roboto"/>
              <a:ea typeface="Roboto"/>
              <a:cs typeface="Roboto"/>
              <a:sym typeface="Roboto"/>
            </a:endParaRPr>
          </a:p>
        </p:txBody>
      </p:sp>
      <p:sp>
        <p:nvSpPr>
          <p:cNvPr id="112" name="Google Shape;112;p17"/>
          <p:cNvSpPr txBox="1"/>
          <p:nvPr/>
        </p:nvSpPr>
        <p:spPr>
          <a:xfrm>
            <a:off x="209650" y="3093975"/>
            <a:ext cx="2762700" cy="738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The remaining time will be divided between Lecture and In-Class activities.</a:t>
            </a:r>
            <a:endParaRPr sz="1200">
              <a:latin typeface="Roboto"/>
              <a:ea typeface="Roboto"/>
              <a:cs typeface="Roboto"/>
              <a:sym typeface="Roboto"/>
            </a:endParaRPr>
          </a:p>
        </p:txBody>
      </p:sp>
      <p:sp>
        <p:nvSpPr>
          <p:cNvPr id="113" name="Google Shape;113;p17"/>
          <p:cNvSpPr txBox="1"/>
          <p:nvPr/>
        </p:nvSpPr>
        <p:spPr>
          <a:xfrm>
            <a:off x="209650" y="2370013"/>
            <a:ext cx="2762700" cy="5541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Each class will begin with a quiz based on the previous day's lecture. </a:t>
            </a:r>
            <a:endParaRPr sz="1200">
              <a:latin typeface="Roboto"/>
              <a:ea typeface="Roboto"/>
              <a:cs typeface="Roboto"/>
              <a:sym typeface="Roboto"/>
            </a:endParaRPr>
          </a:p>
        </p:txBody>
      </p:sp>
      <p:sp>
        <p:nvSpPr>
          <p:cNvPr id="114" name="Google Shape;114;p17"/>
          <p:cNvSpPr txBox="1"/>
          <p:nvPr/>
        </p:nvSpPr>
        <p:spPr>
          <a:xfrm>
            <a:off x="209650" y="4002725"/>
            <a:ext cx="2762700" cy="738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There are also 3 Midterm Exams, each of which will include questions from about 3 units.</a:t>
            </a:r>
            <a:endParaRPr sz="1200">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100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3"/>
                                        </p:tgtEl>
                                        <p:attrNameLst>
                                          <p:attrName>style.visibility</p:attrName>
                                        </p:attrNameLst>
                                      </p:cBhvr>
                                      <p:to>
                                        <p:strVal val="visible"/>
                                      </p:to>
                                    </p:set>
                                    <p:animEffect transition="in" filter="fade">
                                      <p:cBhvr>
                                        <p:cTn id="12" dur="1000"/>
                                        <p:tgtEl>
                                          <p:spTgt spid="1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2"/>
                                        </p:tgtEl>
                                        <p:attrNameLst>
                                          <p:attrName>style.visibility</p:attrName>
                                        </p:attrNameLst>
                                      </p:cBhvr>
                                      <p:to>
                                        <p:strVal val="visible"/>
                                      </p:to>
                                    </p:set>
                                    <p:animEffect transition="in" filter="fade">
                                      <p:cBhvr>
                                        <p:cTn id="17" dur="1000"/>
                                        <p:tgtEl>
                                          <p:spTgt spid="1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4"/>
                                        </p:tgtEl>
                                        <p:attrNameLst>
                                          <p:attrName>style.visibility</p:attrName>
                                        </p:attrNameLst>
                                      </p:cBhvr>
                                      <p:to>
                                        <p:strVal val="visible"/>
                                      </p:to>
                                    </p:set>
                                    <p:animEffect transition="in" filter="fade">
                                      <p:cBhvr>
                                        <p:cTn id="22" dur="10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8"/>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Typical Unit (2 classes)</a:t>
            </a:r>
            <a:endParaRPr/>
          </a:p>
        </p:txBody>
      </p:sp>
      <p:sp>
        <p:nvSpPr>
          <p:cNvPr id="120" name="Google Shape;12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graphicFrame>
        <p:nvGraphicFramePr>
          <p:cNvPr id="121" name="Google Shape;121;p18"/>
          <p:cNvGraphicFramePr/>
          <p:nvPr/>
        </p:nvGraphicFramePr>
        <p:xfrm>
          <a:off x="3161150" y="1659525"/>
          <a:ext cx="3852700" cy="3082085"/>
        </p:xfrm>
        <a:graphic>
          <a:graphicData uri="http://schemas.openxmlformats.org/drawingml/2006/table">
            <a:tbl>
              <a:tblPr>
                <a:noFill/>
                <a:tableStyleId>{2FCB1160-5DE0-4640-B606-BB3D1CB5E3DE}</a:tableStyleId>
              </a:tblPr>
              <a:tblGrid>
                <a:gridCol w="1926350">
                  <a:extLst>
                    <a:ext uri="{9D8B030D-6E8A-4147-A177-3AD203B41FA5}">
                      <a16:colId xmlns:a16="http://schemas.microsoft.com/office/drawing/2014/main" val="20000"/>
                    </a:ext>
                  </a:extLst>
                </a:gridCol>
                <a:gridCol w="1926350">
                  <a:extLst>
                    <a:ext uri="{9D8B030D-6E8A-4147-A177-3AD203B41FA5}">
                      <a16:colId xmlns:a16="http://schemas.microsoft.com/office/drawing/2014/main" val="20001"/>
                    </a:ext>
                  </a:extLst>
                </a:gridCol>
              </a:tblGrid>
              <a:tr h="396200">
                <a:tc>
                  <a:txBody>
                    <a:bodyPr/>
                    <a:lstStyle/>
                    <a:p>
                      <a:pPr marL="0" lvl="0" indent="0" algn="ctr" rtl="0">
                        <a:spcBef>
                          <a:spcPts val="0"/>
                        </a:spcBef>
                        <a:spcAft>
                          <a:spcPts val="0"/>
                        </a:spcAft>
                        <a:buNone/>
                      </a:pPr>
                      <a:r>
                        <a:rPr lang="en">
                          <a:solidFill>
                            <a:srgbClr val="FFFFFF"/>
                          </a:solidFill>
                        </a:rPr>
                        <a:t>DAY 1</a:t>
                      </a:r>
                      <a:endParaRPr>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tc>
                  <a:txBody>
                    <a:bodyPr/>
                    <a:lstStyle/>
                    <a:p>
                      <a:pPr marL="0" lvl="0" indent="0" algn="ctr" rtl="0">
                        <a:spcBef>
                          <a:spcPts val="0"/>
                        </a:spcBef>
                        <a:spcAft>
                          <a:spcPts val="0"/>
                        </a:spcAft>
                        <a:buNone/>
                      </a:pPr>
                      <a:r>
                        <a:rPr lang="en">
                          <a:solidFill>
                            <a:srgbClr val="FFFFFF"/>
                          </a:solidFill>
                        </a:rPr>
                        <a:t>DAY 2</a:t>
                      </a:r>
                      <a:endParaRPr>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613300">
                <a:tc>
                  <a:txBody>
                    <a:bodyPr/>
                    <a:lstStyle/>
                    <a:p>
                      <a:pPr marL="0" lvl="0" indent="0" algn="l" rtl="0">
                        <a:spcBef>
                          <a:spcPts val="0"/>
                        </a:spcBef>
                        <a:spcAft>
                          <a:spcPts val="0"/>
                        </a:spcAft>
                        <a:buNone/>
                      </a:pPr>
                      <a:r>
                        <a:rPr lang="en" b="1">
                          <a:solidFill>
                            <a:srgbClr val="FF0000"/>
                          </a:solidFill>
                        </a:rPr>
                        <a:t>Quiz</a:t>
                      </a:r>
                      <a:endParaRPr b="1">
                        <a:solidFill>
                          <a:srgbClr val="FF0000"/>
                        </a:solidFill>
                      </a:endParaRPr>
                    </a:p>
                    <a:p>
                      <a:pPr marL="0" lvl="0" indent="0" algn="l" rtl="0">
                        <a:spcBef>
                          <a:spcPts val="0"/>
                        </a:spcBef>
                        <a:spcAft>
                          <a:spcPts val="0"/>
                        </a:spcAft>
                        <a:buNone/>
                      </a:pPr>
                      <a:r>
                        <a:rPr lang="en"/>
                        <a:t>5 Minutes</a:t>
                      </a: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FF0000"/>
                          </a:solidFill>
                        </a:rPr>
                        <a:t>Quiz</a:t>
                      </a:r>
                      <a:endParaRPr b="1">
                        <a:solidFill>
                          <a:srgbClr val="FF0000"/>
                        </a:solidFill>
                      </a:endParaRPr>
                    </a:p>
                    <a:p>
                      <a:pPr marL="0" lvl="0" indent="0" algn="l" rtl="0">
                        <a:spcBef>
                          <a:spcPts val="0"/>
                        </a:spcBef>
                        <a:spcAft>
                          <a:spcPts val="0"/>
                        </a:spcAft>
                        <a:buNone/>
                      </a:pPr>
                      <a:r>
                        <a:rPr lang="en"/>
                        <a:t>5 Minutes</a:t>
                      </a:r>
                      <a:endParaRPr b="1">
                        <a:solidFill>
                          <a:srgbClr val="FF0000"/>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822925">
                <a:tc rowSpan="2">
                  <a:txBody>
                    <a:bodyPr/>
                    <a:lstStyle/>
                    <a:p>
                      <a:pPr marL="0" lvl="0" indent="0" algn="l" rtl="0">
                        <a:spcBef>
                          <a:spcPts val="0"/>
                        </a:spcBef>
                        <a:spcAft>
                          <a:spcPts val="0"/>
                        </a:spcAft>
                        <a:buNone/>
                      </a:pPr>
                      <a:r>
                        <a:rPr lang="en" b="1">
                          <a:solidFill>
                            <a:srgbClr val="FF0000"/>
                          </a:solidFill>
                        </a:rPr>
                        <a:t>Lecture</a:t>
                      </a:r>
                      <a:endParaRPr b="1">
                        <a:solidFill>
                          <a:srgbClr val="FF0000"/>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rowSpan="2">
                  <a:txBody>
                    <a:bodyPr/>
                    <a:lstStyle/>
                    <a:p>
                      <a:pPr marL="0" lvl="0" indent="0" algn="l" rtl="0">
                        <a:spcBef>
                          <a:spcPts val="0"/>
                        </a:spcBef>
                        <a:spcAft>
                          <a:spcPts val="0"/>
                        </a:spcAft>
                        <a:buNone/>
                      </a:pPr>
                      <a:r>
                        <a:rPr lang="en" b="1">
                          <a:solidFill>
                            <a:srgbClr val="FF0000"/>
                          </a:solidFill>
                        </a:rPr>
                        <a:t>Lecture</a:t>
                      </a:r>
                      <a:endParaRPr b="1">
                        <a:solidFill>
                          <a:srgbClr val="FF0000"/>
                        </a:solidFill>
                      </a:endParaRPr>
                    </a:p>
                    <a:p>
                      <a:pPr marL="0" lvl="0" indent="0" algn="l" rtl="0">
                        <a:spcBef>
                          <a:spcPts val="0"/>
                        </a:spcBef>
                        <a:spcAft>
                          <a:spcPts val="0"/>
                        </a:spcAft>
                        <a:buNone/>
                      </a:pPr>
                      <a:endParaRPr/>
                    </a:p>
                    <a:p>
                      <a:pPr marL="0" lvl="0" indent="0" algn="l" rtl="0">
                        <a:spcBef>
                          <a:spcPts val="0"/>
                        </a:spcBef>
                        <a:spcAft>
                          <a:spcPts val="0"/>
                        </a:spcAft>
                        <a:buNone/>
                      </a:pPr>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49650">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3"/>
                  </a:ext>
                </a:extLst>
              </a:tr>
            </a:tbl>
          </a:graphicData>
        </a:graphic>
      </p:graphicFrame>
      <p:sp>
        <p:nvSpPr>
          <p:cNvPr id="122" name="Google Shape;122;p18"/>
          <p:cNvSpPr txBox="1"/>
          <p:nvPr/>
        </p:nvSpPr>
        <p:spPr>
          <a:xfrm>
            <a:off x="209650" y="1646075"/>
            <a:ext cx="2762700" cy="5541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Here is a typical unit for GCIS-124 sections comprised of 2 classes.</a:t>
            </a:r>
            <a:endParaRPr sz="1200">
              <a:latin typeface="Roboto"/>
              <a:ea typeface="Roboto"/>
              <a:cs typeface="Roboto"/>
              <a:sym typeface="Roboto"/>
            </a:endParaRPr>
          </a:p>
        </p:txBody>
      </p:sp>
      <p:sp>
        <p:nvSpPr>
          <p:cNvPr id="123" name="Google Shape;123;p18"/>
          <p:cNvSpPr txBox="1"/>
          <p:nvPr/>
        </p:nvSpPr>
        <p:spPr>
          <a:xfrm>
            <a:off x="209650" y="3093975"/>
            <a:ext cx="2762700" cy="738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The remaining time will be divided between Lecture and In-Class Activites.</a:t>
            </a:r>
            <a:endParaRPr sz="1200">
              <a:latin typeface="Roboto"/>
              <a:ea typeface="Roboto"/>
              <a:cs typeface="Roboto"/>
              <a:sym typeface="Roboto"/>
            </a:endParaRPr>
          </a:p>
        </p:txBody>
      </p:sp>
      <p:sp>
        <p:nvSpPr>
          <p:cNvPr id="124" name="Google Shape;124;p18"/>
          <p:cNvSpPr txBox="1"/>
          <p:nvPr/>
        </p:nvSpPr>
        <p:spPr>
          <a:xfrm>
            <a:off x="209650" y="2370013"/>
            <a:ext cx="2762700" cy="5541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Each class will begin with a quiz based on the previous day's lecture. </a:t>
            </a:r>
            <a:endParaRPr sz="1200">
              <a:latin typeface="Roboto"/>
              <a:ea typeface="Roboto"/>
              <a:cs typeface="Roboto"/>
              <a:sym typeface="Roboto"/>
            </a:endParaRPr>
          </a:p>
        </p:txBody>
      </p:sp>
      <p:sp>
        <p:nvSpPr>
          <p:cNvPr id="125" name="Google Shape;125;p18"/>
          <p:cNvSpPr txBox="1"/>
          <p:nvPr/>
        </p:nvSpPr>
        <p:spPr>
          <a:xfrm>
            <a:off x="209650" y="4002725"/>
            <a:ext cx="2762700" cy="738900"/>
          </a:xfrm>
          <a:prstGeom prst="rect">
            <a:avLst/>
          </a:prstGeom>
          <a:solidFill>
            <a:srgbClr val="FFF2CC"/>
          </a:solidFill>
          <a:ln w="19050" cap="flat" cmpd="sng">
            <a:solidFill>
              <a:srgbClr val="FF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Roboto"/>
                <a:ea typeface="Roboto"/>
                <a:cs typeface="Roboto"/>
                <a:sym typeface="Roboto"/>
              </a:rPr>
              <a:t>There are also 3 Midterm Exams, each of which will include questions from about 3 units.</a:t>
            </a:r>
            <a:endParaRPr sz="1200">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animEffect transition="in" filter="fade">
                                      <p:cBhvr>
                                        <p:cTn id="12" dur="1000"/>
                                        <p:tgtEl>
                                          <p:spTgt spid="1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3"/>
                                        </p:tgtEl>
                                        <p:attrNameLst>
                                          <p:attrName>style.visibility</p:attrName>
                                        </p:attrNameLst>
                                      </p:cBhvr>
                                      <p:to>
                                        <p:strVal val="visible"/>
                                      </p:to>
                                    </p:set>
                                    <p:animEffect transition="in" filter="fade">
                                      <p:cBhvr>
                                        <p:cTn id="17" dur="1000"/>
                                        <p:tgtEl>
                                          <p:spTgt spid="1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5"/>
                                        </p:tgtEl>
                                        <p:attrNameLst>
                                          <p:attrName>style.visibility</p:attrName>
                                        </p:attrNameLst>
                                      </p:cBhvr>
                                      <p:to>
                                        <p:strVal val="visible"/>
                                      </p:to>
                                    </p:set>
                                    <p:animEffect transition="in" filter="fade">
                                      <p:cBhvr>
                                        <p:cTn id="22" dur="10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311725" y="52417"/>
            <a:ext cx="3706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Quizzes</a:t>
            </a:r>
            <a:endParaRPr/>
          </a:p>
        </p:txBody>
      </p:sp>
      <p:sp>
        <p:nvSpPr>
          <p:cNvPr id="131" name="Google Shape;131;p19"/>
          <p:cNvSpPr txBox="1">
            <a:spLocks noGrp="1"/>
          </p:cNvSpPr>
          <p:nvPr>
            <p:ph type="body" idx="2"/>
          </p:nvPr>
        </p:nvSpPr>
        <p:spPr>
          <a:xfrm>
            <a:off x="4644675" y="500925"/>
            <a:ext cx="4166400" cy="3950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dirty="0"/>
              <a:t>Most lectures will begin with a </a:t>
            </a:r>
            <a:r>
              <a:rPr lang="en" b="1" i="1" dirty="0">
                <a:solidFill>
                  <a:srgbClr val="FF0000"/>
                </a:solidFill>
              </a:rPr>
              <a:t>quiz</a:t>
            </a:r>
            <a:r>
              <a:rPr lang="en" dirty="0"/>
              <a:t>.</a:t>
            </a:r>
            <a:endParaRPr dirty="0"/>
          </a:p>
          <a:p>
            <a:pPr marL="457200" lvl="0" indent="-311150" algn="l" rtl="0">
              <a:spcBef>
                <a:spcPts val="0"/>
              </a:spcBef>
              <a:spcAft>
                <a:spcPts val="0"/>
              </a:spcAft>
              <a:buSzPts val="1300"/>
              <a:buChar char="●"/>
            </a:pPr>
            <a:r>
              <a:rPr lang="en" dirty="0"/>
              <a:t>Each quiz is designed to be completed in under 5 minutes and will comprise approximately 5 questions that are some combination of:</a:t>
            </a:r>
            <a:endParaRPr dirty="0"/>
          </a:p>
          <a:p>
            <a:pPr marL="914400" lvl="1" indent="-298450" algn="l" rtl="0">
              <a:spcBef>
                <a:spcPts val="0"/>
              </a:spcBef>
              <a:spcAft>
                <a:spcPts val="0"/>
              </a:spcAft>
              <a:buSzPts val="1100"/>
              <a:buChar char="○"/>
            </a:pPr>
            <a:r>
              <a:rPr lang="en" dirty="0"/>
              <a:t>True/False</a:t>
            </a:r>
            <a:endParaRPr dirty="0"/>
          </a:p>
          <a:p>
            <a:pPr marL="914400" lvl="1" indent="-298450" algn="l" rtl="0">
              <a:spcBef>
                <a:spcPts val="0"/>
              </a:spcBef>
              <a:spcAft>
                <a:spcPts val="0"/>
              </a:spcAft>
              <a:buSzPts val="1100"/>
              <a:buChar char="○"/>
            </a:pPr>
            <a:r>
              <a:rPr lang="en" dirty="0"/>
              <a:t>Multiple choice</a:t>
            </a:r>
            <a:endParaRPr dirty="0"/>
          </a:p>
          <a:p>
            <a:pPr marL="914400" lvl="1" indent="-298450" algn="l" rtl="0">
              <a:spcBef>
                <a:spcPts val="0"/>
              </a:spcBef>
              <a:spcAft>
                <a:spcPts val="0"/>
              </a:spcAft>
              <a:buSzPts val="1100"/>
              <a:buChar char="○"/>
            </a:pPr>
            <a:r>
              <a:rPr lang="en" dirty="0"/>
              <a:t>Select all that apply</a:t>
            </a:r>
            <a:endParaRPr dirty="0"/>
          </a:p>
          <a:p>
            <a:pPr marL="914400" lvl="1" indent="-298450" algn="l" rtl="0">
              <a:spcBef>
                <a:spcPts val="0"/>
              </a:spcBef>
              <a:spcAft>
                <a:spcPts val="0"/>
              </a:spcAft>
              <a:buSzPts val="1100"/>
              <a:buChar char="○"/>
            </a:pPr>
            <a:r>
              <a:rPr lang="en" dirty="0"/>
              <a:t>Ordering</a:t>
            </a:r>
            <a:endParaRPr dirty="0"/>
          </a:p>
          <a:p>
            <a:pPr marL="914400" lvl="1" indent="-298450" algn="l" rtl="0">
              <a:spcBef>
                <a:spcPts val="0"/>
              </a:spcBef>
              <a:spcAft>
                <a:spcPts val="0"/>
              </a:spcAft>
              <a:buSzPts val="1100"/>
              <a:buChar char="○"/>
            </a:pPr>
            <a:r>
              <a:rPr lang="en" dirty="0"/>
              <a:t>Matching</a:t>
            </a:r>
            <a:endParaRPr dirty="0"/>
          </a:p>
          <a:p>
            <a:pPr marL="914400" lvl="1" indent="-298450" algn="l" rtl="0">
              <a:spcBef>
                <a:spcPts val="0"/>
              </a:spcBef>
              <a:spcAft>
                <a:spcPts val="0"/>
              </a:spcAft>
              <a:buSzPts val="1100"/>
              <a:buChar char="○"/>
            </a:pPr>
            <a:r>
              <a:rPr lang="en" dirty="0"/>
              <a:t>Fill in the blank</a:t>
            </a:r>
            <a:endParaRPr dirty="0"/>
          </a:p>
          <a:p>
            <a:pPr marL="457200" lvl="0" indent="-311150" algn="l" rtl="0">
              <a:spcBef>
                <a:spcPts val="0"/>
              </a:spcBef>
              <a:spcAft>
                <a:spcPts val="0"/>
              </a:spcAft>
              <a:buSzPts val="1300"/>
              <a:buChar char="●"/>
            </a:pPr>
            <a:r>
              <a:rPr lang="en" dirty="0"/>
              <a:t>There are some restrictions.</a:t>
            </a:r>
            <a:endParaRPr dirty="0"/>
          </a:p>
          <a:p>
            <a:pPr marL="914400" lvl="1" indent="-298450" algn="l" rtl="0">
              <a:spcBef>
                <a:spcPts val="0"/>
              </a:spcBef>
              <a:spcAft>
                <a:spcPts val="0"/>
              </a:spcAft>
              <a:buSzPts val="1100"/>
              <a:buChar char="○"/>
            </a:pPr>
            <a:r>
              <a:rPr lang="en" dirty="0"/>
              <a:t>Each quiz will be </a:t>
            </a:r>
            <a:r>
              <a:rPr lang="en" b="1" i="1" dirty="0">
                <a:solidFill>
                  <a:srgbClr val="FF0000"/>
                </a:solidFill>
              </a:rPr>
              <a:t>password protected</a:t>
            </a:r>
            <a:r>
              <a:rPr lang="en" dirty="0"/>
              <a:t>. Your instructor will reveal the password at the start of class.</a:t>
            </a:r>
            <a:endParaRPr dirty="0"/>
          </a:p>
          <a:p>
            <a:pPr marL="914400" lvl="1" indent="-298450" algn="l" rtl="0">
              <a:spcBef>
                <a:spcPts val="0"/>
              </a:spcBef>
              <a:spcAft>
                <a:spcPts val="0"/>
              </a:spcAft>
              <a:buSzPts val="1100"/>
              <a:buChar char="○"/>
            </a:pPr>
            <a:r>
              <a:rPr lang="en" dirty="0">
                <a:highlight>
                  <a:srgbClr val="FFFF00"/>
                </a:highlight>
              </a:rPr>
              <a:t>Each quiz will only be available for the first few minutes of class.</a:t>
            </a:r>
            <a:endParaRPr dirty="0">
              <a:highlight>
                <a:srgbClr val="FFFF00"/>
              </a:highlight>
            </a:endParaRPr>
          </a:p>
          <a:p>
            <a:pPr marL="914400" lvl="1" indent="-298450" algn="l" rtl="0">
              <a:spcBef>
                <a:spcPts val="0"/>
              </a:spcBef>
              <a:spcAft>
                <a:spcPts val="0"/>
              </a:spcAft>
              <a:buSzPts val="1100"/>
              <a:buChar char="○"/>
            </a:pPr>
            <a:r>
              <a:rPr lang="en" dirty="0"/>
              <a:t>If you miss a quiz, you will </a:t>
            </a:r>
            <a:r>
              <a:rPr lang="en" b="1" i="1" dirty="0">
                <a:solidFill>
                  <a:srgbClr val="FF0000"/>
                </a:solidFill>
              </a:rPr>
              <a:t>not </a:t>
            </a:r>
            <a:r>
              <a:rPr lang="en" dirty="0"/>
              <a:t>get an opportunity to make it up.</a:t>
            </a:r>
            <a:endParaRPr dirty="0"/>
          </a:p>
          <a:p>
            <a:pPr marL="457200" lvl="0" indent="-311150" algn="l" rtl="0">
              <a:spcBef>
                <a:spcPts val="0"/>
              </a:spcBef>
              <a:spcAft>
                <a:spcPts val="0"/>
              </a:spcAft>
              <a:buSzPts val="1300"/>
              <a:buChar char="●"/>
            </a:pPr>
            <a:r>
              <a:rPr lang="en" b="1" i="1" dirty="0">
                <a:solidFill>
                  <a:srgbClr val="FF0000"/>
                </a:solidFill>
              </a:rPr>
              <a:t>Quizzes will count for 3% of your final grade</a:t>
            </a:r>
            <a:r>
              <a:rPr lang="en" dirty="0"/>
              <a:t>.</a:t>
            </a:r>
            <a:endParaRPr dirty="0"/>
          </a:p>
        </p:txBody>
      </p:sp>
      <p:sp>
        <p:nvSpPr>
          <p:cNvPr id="132" name="Google Shape;132;p19"/>
          <p:cNvSpPr txBox="1">
            <a:spLocks noGrp="1"/>
          </p:cNvSpPr>
          <p:nvPr>
            <p:ph type="body" idx="3"/>
          </p:nvPr>
        </p:nvSpPr>
        <p:spPr>
          <a:xfrm>
            <a:off x="301850" y="4115025"/>
            <a:ext cx="3706500" cy="638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t>The first thing you should do upon arriving in class is to log into MyCourses and take the daily quiz. Your instructor will give you the password.</a:t>
            </a:r>
            <a:endParaRPr sz="1200"/>
          </a:p>
        </p:txBody>
      </p:sp>
      <p:sp>
        <p:nvSpPr>
          <p:cNvPr id="133" name="Google Shape;13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134" name="Google Shape;134;p19"/>
          <p:cNvPicPr preferRelativeResize="0"/>
          <p:nvPr/>
        </p:nvPicPr>
        <p:blipFill>
          <a:blip r:embed="rId3">
            <a:alphaModFix/>
          </a:blip>
          <a:stretch>
            <a:fillRect/>
          </a:stretch>
        </p:blipFill>
        <p:spPr>
          <a:xfrm>
            <a:off x="560567" y="734691"/>
            <a:ext cx="3211418" cy="3264751"/>
          </a:xfrm>
          <a:prstGeom prst="rect">
            <a:avLst/>
          </a:prstGeom>
          <a:noFill/>
          <a:ln w="19050" cap="flat" cmpd="sng">
            <a:solidFill>
              <a:schemeClr val="dk2"/>
            </a:solidFill>
            <a:prstDash val="solid"/>
            <a:round/>
            <a:headEnd type="none" w="sm" len="sm"/>
            <a:tailEnd type="none" w="sm" len="sm"/>
          </a:ln>
        </p:spPr>
      </p:pic>
      <p:sp>
        <p:nvSpPr>
          <p:cNvPr id="135" name="Google Shape;135;p19"/>
          <p:cNvSpPr txBox="1"/>
          <p:nvPr/>
        </p:nvSpPr>
        <p:spPr>
          <a:xfrm>
            <a:off x="579157" y="1500531"/>
            <a:ext cx="1270200" cy="123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700">
                <a:solidFill>
                  <a:srgbClr val="666666"/>
                </a:solidFill>
                <a:latin typeface="Roboto"/>
                <a:ea typeface="Roboto"/>
                <a:cs typeface="Roboto"/>
                <a:sym typeface="Roboto"/>
              </a:rPr>
              <a:t>John Q. Student (jqs2312)</a:t>
            </a:r>
            <a:endParaRPr sz="700">
              <a:solidFill>
                <a:srgbClr val="666666"/>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1">
                                            <p:txEl>
                                              <p:pRg st="0" end="0"/>
                                            </p:txEl>
                                          </p:spTgt>
                                        </p:tgtEl>
                                        <p:attrNameLst>
                                          <p:attrName>style.visibility</p:attrName>
                                        </p:attrNameLst>
                                      </p:cBhvr>
                                      <p:to>
                                        <p:strVal val="visible"/>
                                      </p:to>
                                    </p:set>
                                    <p:animEffect transition="in" filter="fade">
                                      <p:cBhvr>
                                        <p:cTn id="7" dur="1000"/>
                                        <p:tgtEl>
                                          <p:spTgt spid="1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1">
                                            <p:txEl>
                                              <p:pRg st="1" end="1"/>
                                            </p:txEl>
                                          </p:spTgt>
                                        </p:tgtEl>
                                        <p:attrNameLst>
                                          <p:attrName>style.visibility</p:attrName>
                                        </p:attrNameLst>
                                      </p:cBhvr>
                                      <p:to>
                                        <p:strVal val="visible"/>
                                      </p:to>
                                    </p:set>
                                    <p:animEffect transition="in" filter="fade">
                                      <p:cBhvr>
                                        <p:cTn id="12" dur="1000"/>
                                        <p:tgtEl>
                                          <p:spTgt spid="13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1">
                                            <p:txEl>
                                              <p:pRg st="2" end="2"/>
                                            </p:txEl>
                                          </p:spTgt>
                                        </p:tgtEl>
                                        <p:attrNameLst>
                                          <p:attrName>style.visibility</p:attrName>
                                        </p:attrNameLst>
                                      </p:cBhvr>
                                      <p:to>
                                        <p:strVal val="visible"/>
                                      </p:to>
                                    </p:set>
                                    <p:animEffect transition="in" filter="fade">
                                      <p:cBhvr>
                                        <p:cTn id="17" dur="1000"/>
                                        <p:tgtEl>
                                          <p:spTgt spid="13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1">
                                            <p:txEl>
                                              <p:pRg st="3" end="3"/>
                                            </p:txEl>
                                          </p:spTgt>
                                        </p:tgtEl>
                                        <p:attrNameLst>
                                          <p:attrName>style.visibility</p:attrName>
                                        </p:attrNameLst>
                                      </p:cBhvr>
                                      <p:to>
                                        <p:strVal val="visible"/>
                                      </p:to>
                                    </p:set>
                                    <p:animEffect transition="in" filter="fade">
                                      <p:cBhvr>
                                        <p:cTn id="22" dur="1000"/>
                                        <p:tgtEl>
                                          <p:spTgt spid="13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1">
                                            <p:txEl>
                                              <p:pRg st="4" end="4"/>
                                            </p:txEl>
                                          </p:spTgt>
                                        </p:tgtEl>
                                        <p:attrNameLst>
                                          <p:attrName>style.visibility</p:attrName>
                                        </p:attrNameLst>
                                      </p:cBhvr>
                                      <p:to>
                                        <p:strVal val="visible"/>
                                      </p:to>
                                    </p:set>
                                    <p:animEffect transition="in" filter="fade">
                                      <p:cBhvr>
                                        <p:cTn id="27" dur="1000"/>
                                        <p:tgtEl>
                                          <p:spTgt spid="13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1">
                                            <p:txEl>
                                              <p:pRg st="5" end="5"/>
                                            </p:txEl>
                                          </p:spTgt>
                                        </p:tgtEl>
                                        <p:attrNameLst>
                                          <p:attrName>style.visibility</p:attrName>
                                        </p:attrNameLst>
                                      </p:cBhvr>
                                      <p:to>
                                        <p:strVal val="visible"/>
                                      </p:to>
                                    </p:set>
                                    <p:animEffect transition="in" filter="fade">
                                      <p:cBhvr>
                                        <p:cTn id="32" dur="1000"/>
                                        <p:tgtEl>
                                          <p:spTgt spid="13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1">
                                            <p:txEl>
                                              <p:pRg st="6" end="6"/>
                                            </p:txEl>
                                          </p:spTgt>
                                        </p:tgtEl>
                                        <p:attrNameLst>
                                          <p:attrName>style.visibility</p:attrName>
                                        </p:attrNameLst>
                                      </p:cBhvr>
                                      <p:to>
                                        <p:strVal val="visible"/>
                                      </p:to>
                                    </p:set>
                                    <p:animEffect transition="in" filter="fade">
                                      <p:cBhvr>
                                        <p:cTn id="37" dur="1000"/>
                                        <p:tgtEl>
                                          <p:spTgt spid="13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31">
                                            <p:txEl>
                                              <p:pRg st="7" end="7"/>
                                            </p:txEl>
                                          </p:spTgt>
                                        </p:tgtEl>
                                        <p:attrNameLst>
                                          <p:attrName>style.visibility</p:attrName>
                                        </p:attrNameLst>
                                      </p:cBhvr>
                                      <p:to>
                                        <p:strVal val="visible"/>
                                      </p:to>
                                    </p:set>
                                    <p:animEffect transition="in" filter="fade">
                                      <p:cBhvr>
                                        <p:cTn id="42" dur="1000"/>
                                        <p:tgtEl>
                                          <p:spTgt spid="13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1">
                                            <p:txEl>
                                              <p:pRg st="8" end="8"/>
                                            </p:txEl>
                                          </p:spTgt>
                                        </p:tgtEl>
                                        <p:attrNameLst>
                                          <p:attrName>style.visibility</p:attrName>
                                        </p:attrNameLst>
                                      </p:cBhvr>
                                      <p:to>
                                        <p:strVal val="visible"/>
                                      </p:to>
                                    </p:set>
                                    <p:animEffect transition="in" filter="fade">
                                      <p:cBhvr>
                                        <p:cTn id="47" dur="1000"/>
                                        <p:tgtEl>
                                          <p:spTgt spid="131">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1">
                                            <p:txEl>
                                              <p:pRg st="9" end="9"/>
                                            </p:txEl>
                                          </p:spTgt>
                                        </p:tgtEl>
                                        <p:attrNameLst>
                                          <p:attrName>style.visibility</p:attrName>
                                        </p:attrNameLst>
                                      </p:cBhvr>
                                      <p:to>
                                        <p:strVal val="visible"/>
                                      </p:to>
                                    </p:set>
                                    <p:animEffect transition="in" filter="fade">
                                      <p:cBhvr>
                                        <p:cTn id="52" dur="1000"/>
                                        <p:tgtEl>
                                          <p:spTgt spid="131">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31">
                                            <p:txEl>
                                              <p:pRg st="10" end="10"/>
                                            </p:txEl>
                                          </p:spTgt>
                                        </p:tgtEl>
                                        <p:attrNameLst>
                                          <p:attrName>style.visibility</p:attrName>
                                        </p:attrNameLst>
                                      </p:cBhvr>
                                      <p:to>
                                        <p:strVal val="visible"/>
                                      </p:to>
                                    </p:set>
                                    <p:animEffect transition="in" filter="fade">
                                      <p:cBhvr>
                                        <p:cTn id="57" dur="1000"/>
                                        <p:tgtEl>
                                          <p:spTgt spid="131">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1">
                                            <p:txEl>
                                              <p:pRg st="11" end="11"/>
                                            </p:txEl>
                                          </p:spTgt>
                                        </p:tgtEl>
                                        <p:attrNameLst>
                                          <p:attrName>style.visibility</p:attrName>
                                        </p:attrNameLst>
                                      </p:cBhvr>
                                      <p:to>
                                        <p:strVal val="visible"/>
                                      </p:to>
                                    </p:set>
                                    <p:animEffect transition="in" filter="fade">
                                      <p:cBhvr>
                                        <p:cTn id="62" dur="1000"/>
                                        <p:tgtEl>
                                          <p:spTgt spid="131">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31">
                                            <p:txEl>
                                              <p:pRg st="12" end="12"/>
                                            </p:txEl>
                                          </p:spTgt>
                                        </p:tgtEl>
                                        <p:attrNameLst>
                                          <p:attrName>style.visibility</p:attrName>
                                        </p:attrNameLst>
                                      </p:cBhvr>
                                      <p:to>
                                        <p:strVal val="visible"/>
                                      </p:to>
                                    </p:set>
                                    <p:animEffect transition="in" filter="fade">
                                      <p:cBhvr>
                                        <p:cTn id="67" dur="1000"/>
                                        <p:tgtEl>
                                          <p:spTgt spid="131">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32"/>
                                        </p:tgtEl>
                                        <p:attrNameLst>
                                          <p:attrName>style.visibility</p:attrName>
                                        </p:attrNameLst>
                                      </p:cBhvr>
                                      <p:to>
                                        <p:strVal val="visible"/>
                                      </p:to>
                                    </p:set>
                                    <p:animEffect transition="in" filter="fade">
                                      <p:cBhvr>
                                        <p:cTn id="72" dur="10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5264725" y="196125"/>
            <a:ext cx="3706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Mini-Practica</a:t>
            </a:r>
            <a:endParaRPr/>
          </a:p>
        </p:txBody>
      </p:sp>
      <p:sp>
        <p:nvSpPr>
          <p:cNvPr id="141" name="Google Shape;141;p20"/>
          <p:cNvSpPr txBox="1">
            <a:spLocks noGrp="1"/>
          </p:cNvSpPr>
          <p:nvPr>
            <p:ph type="body" idx="1"/>
          </p:nvPr>
        </p:nvSpPr>
        <p:spPr>
          <a:xfrm>
            <a:off x="331225" y="140350"/>
            <a:ext cx="4166400" cy="46332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On the first day of each unit, you will take a </a:t>
            </a:r>
            <a:r>
              <a:rPr lang="en" b="1" i="1" dirty="0">
                <a:solidFill>
                  <a:srgbClr val="FF0000"/>
                </a:solidFill>
              </a:rPr>
              <a:t>Mini-Practicum</a:t>
            </a:r>
            <a:r>
              <a:rPr lang="en" dirty="0"/>
              <a:t>.</a:t>
            </a:r>
            <a:endParaRPr dirty="0"/>
          </a:p>
          <a:p>
            <a:pPr marL="457200" lvl="0" indent="-311150" algn="l" rtl="0">
              <a:spcBef>
                <a:spcPts val="0"/>
              </a:spcBef>
              <a:spcAft>
                <a:spcPts val="0"/>
              </a:spcAft>
              <a:buSzPts val="1300"/>
              <a:buChar char="●"/>
            </a:pPr>
            <a:r>
              <a:rPr lang="en" dirty="0"/>
              <a:t>The purpose of the mini-practica is to give you an opportunity to demonstrate practical application of the concepts that you learned in the previous unit.</a:t>
            </a:r>
            <a:endParaRPr dirty="0"/>
          </a:p>
          <a:p>
            <a:pPr marL="457200" lvl="0" indent="-311150" algn="l" rtl="0">
              <a:spcBef>
                <a:spcPts val="0"/>
              </a:spcBef>
              <a:spcAft>
                <a:spcPts val="0"/>
              </a:spcAft>
              <a:buSzPts val="1300"/>
              <a:buChar char="●"/>
            </a:pPr>
            <a:r>
              <a:rPr lang="en" dirty="0"/>
              <a:t>There are some guidelines:</a:t>
            </a:r>
            <a:endParaRPr dirty="0"/>
          </a:p>
          <a:p>
            <a:pPr marL="914400" lvl="1" indent="-298450" algn="l" rtl="0">
              <a:spcBef>
                <a:spcPts val="0"/>
              </a:spcBef>
              <a:spcAft>
                <a:spcPts val="0"/>
              </a:spcAft>
              <a:buSzPts val="1100"/>
              <a:buChar char="○"/>
            </a:pPr>
            <a:r>
              <a:rPr lang="en" dirty="0"/>
              <a:t>The instructions for each mini-practicum will be included in the repository that you create at the start of each unit.</a:t>
            </a:r>
            <a:endParaRPr dirty="0"/>
          </a:p>
          <a:p>
            <a:pPr marL="914400" lvl="1" indent="-298450" algn="l" rtl="0">
              <a:spcBef>
                <a:spcPts val="0"/>
              </a:spcBef>
              <a:spcAft>
                <a:spcPts val="0"/>
              </a:spcAft>
              <a:buSzPts val="1100"/>
              <a:buChar char="○"/>
            </a:pPr>
            <a:r>
              <a:rPr lang="en" dirty="0"/>
              <a:t>Each will require you to demonstrate a practical application of your skills, usually by writing some code.</a:t>
            </a:r>
            <a:endParaRPr dirty="0"/>
          </a:p>
          <a:p>
            <a:pPr marL="914400" lvl="1" indent="-298450" algn="l" rtl="0">
              <a:spcBef>
                <a:spcPts val="0"/>
              </a:spcBef>
              <a:spcAft>
                <a:spcPts val="0"/>
              </a:spcAft>
              <a:buSzPts val="1100"/>
              <a:buChar char="○"/>
            </a:pPr>
            <a:r>
              <a:rPr lang="en" dirty="0"/>
              <a:t>You will have 30 minutes to complete the mini-practicum.</a:t>
            </a:r>
            <a:endParaRPr dirty="0"/>
          </a:p>
          <a:p>
            <a:pPr marL="914400" lvl="1" indent="-298450" algn="l" rtl="0">
              <a:spcBef>
                <a:spcPts val="0"/>
              </a:spcBef>
              <a:spcAft>
                <a:spcPts val="0"/>
              </a:spcAft>
              <a:buSzPts val="1100"/>
              <a:buChar char="○"/>
            </a:pPr>
            <a:r>
              <a:rPr lang="en" dirty="0"/>
              <a:t>If you miss a mini-practicum you will not be given an opportunity to make it up.</a:t>
            </a:r>
            <a:endParaRPr dirty="0"/>
          </a:p>
          <a:p>
            <a:pPr marL="457200" lvl="0" indent="-311150" algn="l" rtl="0">
              <a:spcBef>
                <a:spcPts val="0"/>
              </a:spcBef>
              <a:spcAft>
                <a:spcPts val="0"/>
              </a:spcAft>
              <a:buSzPts val="1300"/>
              <a:buChar char="●"/>
            </a:pPr>
            <a:r>
              <a:rPr lang="en" dirty="0"/>
              <a:t>You will be graded on the solution that you have pushed at the end of the practicum.</a:t>
            </a:r>
            <a:endParaRPr dirty="0"/>
          </a:p>
          <a:p>
            <a:pPr marL="457200" lvl="0" indent="-311150" algn="l" rtl="0">
              <a:spcBef>
                <a:spcPts val="0"/>
              </a:spcBef>
              <a:spcAft>
                <a:spcPts val="0"/>
              </a:spcAft>
              <a:buSzPts val="1300"/>
              <a:buChar char="●"/>
            </a:pPr>
            <a:r>
              <a:rPr lang="en" b="1" i="1" dirty="0">
                <a:solidFill>
                  <a:srgbClr val="FF0000"/>
                </a:solidFill>
              </a:rPr>
              <a:t>Mini-Practica will count for 5% of your final grade.</a:t>
            </a:r>
            <a:endParaRPr b="1" i="1" dirty="0">
              <a:solidFill>
                <a:srgbClr val="FF0000"/>
              </a:solidFill>
            </a:endParaRPr>
          </a:p>
        </p:txBody>
      </p:sp>
      <p:sp>
        <p:nvSpPr>
          <p:cNvPr id="142" name="Google Shape;142;p20"/>
          <p:cNvSpPr txBox="1">
            <a:spLocks noGrp="1"/>
          </p:cNvSpPr>
          <p:nvPr>
            <p:ph type="sldNum" idx="12"/>
          </p:nvPr>
        </p:nvSpPr>
        <p:spPr>
          <a:xfrm>
            <a:off x="90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43" name="Google Shape;143;p20"/>
          <p:cNvSpPr txBox="1">
            <a:spLocks noGrp="1"/>
          </p:cNvSpPr>
          <p:nvPr>
            <p:ph type="body" idx="3"/>
          </p:nvPr>
        </p:nvSpPr>
        <p:spPr>
          <a:xfrm>
            <a:off x="5264725" y="4065125"/>
            <a:ext cx="3706500" cy="554100"/>
          </a:xfrm>
          <a:prstGeom prst="rect">
            <a:avLst/>
          </a:prstGeom>
        </p:spPr>
        <p:txBody>
          <a:bodyPr spcFirstLastPara="1" wrap="square" lIns="91425" tIns="91425" rIns="91425" bIns="91425" anchor="t" anchorCtr="0">
            <a:spAutoFit/>
          </a:bodyPr>
          <a:lstStyle/>
          <a:p>
            <a:pPr marL="0" lvl="0" indent="0" algn="l" rtl="0">
              <a:lnSpc>
                <a:spcPct val="100000"/>
              </a:lnSpc>
              <a:spcBef>
                <a:spcPts val="0"/>
              </a:spcBef>
              <a:spcAft>
                <a:spcPts val="1600"/>
              </a:spcAft>
              <a:buNone/>
            </a:pPr>
            <a:r>
              <a:rPr lang="en" sz="1200"/>
              <a:t>Most Mini-Practica will require you to solve problems by writing code.</a:t>
            </a:r>
            <a:endParaRPr sz="1200"/>
          </a:p>
        </p:txBody>
      </p:sp>
      <p:pic>
        <p:nvPicPr>
          <p:cNvPr id="144" name="Google Shape;144;p20"/>
          <p:cNvPicPr preferRelativeResize="0"/>
          <p:nvPr/>
        </p:nvPicPr>
        <p:blipFill>
          <a:blip r:embed="rId3">
            <a:alphaModFix/>
          </a:blip>
          <a:stretch>
            <a:fillRect/>
          </a:stretch>
        </p:blipFill>
        <p:spPr>
          <a:xfrm>
            <a:off x="5264725" y="1132856"/>
            <a:ext cx="3706501" cy="277986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3"/>
                                        </p:tgtEl>
                                        <p:attrNameLst>
                                          <p:attrName>style.visibility</p:attrName>
                                        </p:attrNameLst>
                                      </p:cBhvr>
                                      <p:to>
                                        <p:strVal val="visible"/>
                                      </p:to>
                                    </p:set>
                                    <p:animEffect transition="in" filter="fade">
                                      <p:cBhvr>
                                        <p:cTn id="7" dur="10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150" name="Google Shape;150;p21"/>
          <p:cNvSpPr txBox="1">
            <a:spLocks noGrp="1"/>
          </p:cNvSpPr>
          <p:nvPr>
            <p:ph type="title"/>
          </p:nvPr>
        </p:nvSpPr>
        <p:spPr>
          <a:xfrm>
            <a:off x="311725" y="196125"/>
            <a:ext cx="3706500" cy="63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Homework Assignments</a:t>
            </a:r>
            <a:endParaRPr sz="2200"/>
          </a:p>
        </p:txBody>
      </p:sp>
      <p:sp>
        <p:nvSpPr>
          <p:cNvPr id="151" name="Google Shape;151;p21"/>
          <p:cNvSpPr txBox="1">
            <a:spLocks noGrp="1"/>
          </p:cNvSpPr>
          <p:nvPr>
            <p:ph type="body" idx="2"/>
          </p:nvPr>
        </p:nvSpPr>
        <p:spPr>
          <a:xfrm>
            <a:off x="4644675" y="196125"/>
            <a:ext cx="4166400" cy="4137300"/>
          </a:xfrm>
          <a:prstGeom prst="rect">
            <a:avLst/>
          </a:prstGeom>
        </p:spPr>
        <p:txBody>
          <a:bodyPr spcFirstLastPara="1" wrap="square" lIns="91425" tIns="91425" rIns="91425" bIns="91425" anchor="t" anchorCtr="0">
            <a:spAutoFit/>
          </a:bodyPr>
          <a:lstStyle/>
          <a:p>
            <a:pPr marL="457200" lvl="0" indent="-311150" algn="l" rtl="0">
              <a:spcBef>
                <a:spcPts val="0"/>
              </a:spcBef>
              <a:spcAft>
                <a:spcPts val="0"/>
              </a:spcAft>
              <a:buSzPts val="1300"/>
              <a:buChar char="●"/>
            </a:pPr>
            <a:r>
              <a:rPr lang="en" dirty="0"/>
              <a:t>There will be a </a:t>
            </a:r>
            <a:r>
              <a:rPr lang="en" b="1" i="1" dirty="0">
                <a:solidFill>
                  <a:srgbClr val="FF0000"/>
                </a:solidFill>
              </a:rPr>
              <a:t>homework assignment</a:t>
            </a:r>
            <a:r>
              <a:rPr lang="en" dirty="0"/>
              <a:t> assigned at the end of most class sessions.</a:t>
            </a:r>
            <a:endParaRPr dirty="0"/>
          </a:p>
          <a:p>
            <a:pPr marL="914400" lvl="1" indent="-298450" algn="l" rtl="0">
              <a:spcBef>
                <a:spcPts val="0"/>
              </a:spcBef>
              <a:spcAft>
                <a:spcPts val="0"/>
              </a:spcAft>
              <a:buSzPts val="1100"/>
              <a:buChar char="○"/>
            </a:pPr>
            <a:r>
              <a:rPr lang="en" dirty="0"/>
              <a:t>The assignment will be due before the start of the next class, meaning that you will have 2-3 days to solve each assignment.</a:t>
            </a:r>
            <a:endParaRPr dirty="0"/>
          </a:p>
          <a:p>
            <a:pPr marL="914400" lvl="1" indent="-298450" algn="l" rtl="0">
              <a:spcBef>
                <a:spcPts val="0"/>
              </a:spcBef>
              <a:spcAft>
                <a:spcPts val="0"/>
              </a:spcAft>
              <a:buSzPts val="1100"/>
              <a:buChar char="○"/>
            </a:pPr>
            <a:r>
              <a:rPr lang="en" dirty="0"/>
              <a:t>It is recommended that you start working on each assignment the same day that it is assigned, while it is still fresh in your mind.</a:t>
            </a:r>
            <a:endParaRPr dirty="0"/>
          </a:p>
          <a:p>
            <a:pPr marL="914400" lvl="1" indent="-298450" algn="l" rtl="0">
              <a:spcBef>
                <a:spcPts val="0"/>
              </a:spcBef>
              <a:spcAft>
                <a:spcPts val="0"/>
              </a:spcAft>
              <a:buSzPts val="1100"/>
              <a:buChar char="○"/>
            </a:pPr>
            <a:r>
              <a:rPr lang="en" dirty="0"/>
              <a:t>This will give you an opportunity to </a:t>
            </a:r>
            <a:r>
              <a:rPr lang="en" b="1" i="1" dirty="0">
                <a:solidFill>
                  <a:srgbClr val="FF0000"/>
                </a:solidFill>
              </a:rPr>
              <a:t>seek help</a:t>
            </a:r>
            <a:r>
              <a:rPr lang="en" dirty="0"/>
              <a:t> from your instructor or the Course Assistants before the assignment is due!</a:t>
            </a:r>
            <a:endParaRPr dirty="0"/>
          </a:p>
          <a:p>
            <a:pPr marL="457200" lvl="0" indent="-311150" algn="l" rtl="0">
              <a:spcBef>
                <a:spcPts val="0"/>
              </a:spcBef>
              <a:spcAft>
                <a:spcPts val="0"/>
              </a:spcAft>
              <a:buSzPts val="1300"/>
              <a:buChar char="●"/>
            </a:pPr>
            <a:r>
              <a:rPr lang="en" dirty="0"/>
              <a:t>Each assignment will give you the opportunity to practice what you learned in the lecture to solve problems that are significantly larger and more complex than the class activities.</a:t>
            </a:r>
            <a:endParaRPr dirty="0"/>
          </a:p>
          <a:p>
            <a:pPr marL="914400" lvl="1" indent="-298450" algn="l" rtl="0">
              <a:spcBef>
                <a:spcPts val="0"/>
              </a:spcBef>
              <a:spcAft>
                <a:spcPts val="0"/>
              </a:spcAft>
              <a:buSzPts val="1100"/>
              <a:buChar char="○"/>
            </a:pPr>
            <a:r>
              <a:rPr lang="en" dirty="0"/>
              <a:t>It's a good idea to review the lecture and practice the class activities before trying the homework!</a:t>
            </a:r>
            <a:endParaRPr dirty="0"/>
          </a:p>
          <a:p>
            <a:pPr marL="457200" lvl="0" indent="-311150" algn="l" rtl="0">
              <a:spcBef>
                <a:spcPts val="0"/>
              </a:spcBef>
              <a:spcAft>
                <a:spcPts val="0"/>
              </a:spcAft>
              <a:buSzPts val="1300"/>
              <a:buChar char="●"/>
            </a:pPr>
            <a:r>
              <a:rPr lang="en" b="1" i="1" dirty="0">
                <a:solidFill>
                  <a:srgbClr val="FF0000"/>
                </a:solidFill>
              </a:rPr>
              <a:t>Homework assignments will count for 12% of your final grade.</a:t>
            </a:r>
            <a:endParaRPr b="1" i="1" dirty="0">
              <a:solidFill>
                <a:srgbClr val="FF0000"/>
              </a:solidFill>
            </a:endParaRPr>
          </a:p>
        </p:txBody>
      </p:sp>
      <p:sp>
        <p:nvSpPr>
          <p:cNvPr id="152" name="Google Shape;152;p21"/>
          <p:cNvSpPr txBox="1">
            <a:spLocks noGrp="1"/>
          </p:cNvSpPr>
          <p:nvPr>
            <p:ph type="body" idx="3"/>
          </p:nvPr>
        </p:nvSpPr>
        <p:spPr>
          <a:xfrm>
            <a:off x="311725" y="4178925"/>
            <a:ext cx="3706500" cy="738900"/>
          </a:xfrm>
          <a:prstGeom prst="rect">
            <a:avLst/>
          </a:prstGeom>
        </p:spPr>
        <p:txBody>
          <a:bodyPr spcFirstLastPara="1" wrap="square" lIns="91425" tIns="91425" rIns="91425" bIns="91425" anchor="ctr" anchorCtr="0">
            <a:spAutoFit/>
          </a:bodyPr>
          <a:lstStyle/>
          <a:p>
            <a:pPr marL="0" lvl="0" indent="0" algn="l" rtl="0">
              <a:lnSpc>
                <a:spcPct val="100000"/>
              </a:lnSpc>
              <a:spcBef>
                <a:spcPts val="0"/>
              </a:spcBef>
              <a:spcAft>
                <a:spcPts val="0"/>
              </a:spcAft>
              <a:buNone/>
            </a:pPr>
            <a:r>
              <a:rPr lang="en" sz="1200"/>
              <a:t>If there is time left at the end of class, you will be asked to get started on the homework. This is an opportunity to ask questions!</a:t>
            </a:r>
            <a:endParaRPr sz="1200"/>
          </a:p>
        </p:txBody>
      </p:sp>
      <p:pic>
        <p:nvPicPr>
          <p:cNvPr id="153" name="Google Shape;153;p21"/>
          <p:cNvPicPr preferRelativeResize="0"/>
          <p:nvPr/>
        </p:nvPicPr>
        <p:blipFill>
          <a:blip r:embed="rId3">
            <a:alphaModFix/>
          </a:blip>
          <a:stretch>
            <a:fillRect/>
          </a:stretch>
        </p:blipFill>
        <p:spPr>
          <a:xfrm>
            <a:off x="311725" y="765495"/>
            <a:ext cx="3706502" cy="329833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fade">
                                      <p:cBhvr>
                                        <p:cTn id="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2975</Words>
  <Application>Microsoft Office PowerPoint</Application>
  <PresentationFormat>On-screen Show (16:9)</PresentationFormat>
  <Paragraphs>324</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Merriweather</vt:lpstr>
      <vt:lpstr>Consolas</vt:lpstr>
      <vt:lpstr>Roboto</vt:lpstr>
      <vt:lpstr>Arial</vt:lpstr>
      <vt:lpstr>Paradigm</vt:lpstr>
      <vt:lpstr>GCIS-124 Software Development &amp; Problem Solving</vt:lpstr>
      <vt:lpstr>General Information</vt:lpstr>
      <vt:lpstr>Grade Components</vt:lpstr>
      <vt:lpstr>Class Sessions</vt:lpstr>
      <vt:lpstr>A Typical Unit (3 classes)</vt:lpstr>
      <vt:lpstr>A Typical Unit (2 classes)</vt:lpstr>
      <vt:lpstr>Quizzes</vt:lpstr>
      <vt:lpstr>Mini-Practica</vt:lpstr>
      <vt:lpstr>Homework Assignments</vt:lpstr>
      <vt:lpstr>Lectures</vt:lpstr>
      <vt:lpstr>Assignment Rubric</vt:lpstr>
      <vt:lpstr>What should I do (if I get this score)?</vt:lpstr>
      <vt:lpstr>Exams</vt:lpstr>
      <vt:lpstr>MyCourses</vt:lpstr>
      <vt:lpstr>Grading Scheme</vt:lpstr>
      <vt:lpstr>Academic Honesty</vt:lpstr>
      <vt:lpstr>AI Code Generation</vt:lpstr>
      <vt:lpstr>Academic Honesty Warning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Tanweer Alam</cp:lastModifiedBy>
  <cp:revision>10</cp:revision>
  <dcterms:modified xsi:type="dcterms:W3CDTF">2026-01-13T15:37:30Z</dcterms:modified>
</cp:coreProperties>
</file>